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77" r:id="rId3"/>
    <p:sldId id="260" r:id="rId4"/>
    <p:sldId id="258" r:id="rId5"/>
    <p:sldId id="265" r:id="rId6"/>
    <p:sldId id="266" r:id="rId7"/>
    <p:sldId id="267" r:id="rId8"/>
    <p:sldId id="268" r:id="rId9"/>
    <p:sldId id="269" r:id="rId10"/>
    <p:sldId id="270" r:id="rId11"/>
    <p:sldId id="273" r:id="rId12"/>
    <p:sldId id="271" r:id="rId13"/>
    <p:sldId id="274" r:id="rId14"/>
    <p:sldId id="272" r:id="rId15"/>
    <p:sldId id="275" r:id="rId16"/>
    <p:sldId id="276" r:id="rId17"/>
    <p:sldId id="262" r:id="rId18"/>
    <p:sldId id="263" r:id="rId19"/>
    <p:sldId id="264" r:id="rId20"/>
    <p:sldId id="259"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36" d="100"/>
          <a:sy n="36" d="100"/>
        </p:scale>
        <p:origin x="-90" y="-195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D0D4F4D-A401-43AA-92D3-BBDFD1227841}" type="datetimeFigureOut">
              <a:rPr lang="en-US" smtClean="0"/>
              <a:pPr/>
              <a:t>1/18/2015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175C3AC-0258-4146-8974-66FF4AFA55DA}"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0D4F4D-A401-43AA-92D3-BBDFD1227841}" type="datetimeFigureOut">
              <a:rPr lang="en-US" smtClean="0"/>
              <a:pPr/>
              <a:t>1/18/2015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175C3AC-0258-4146-8974-66FF4AFA55DA}"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0D4F4D-A401-43AA-92D3-BBDFD1227841}" type="datetimeFigureOut">
              <a:rPr lang="en-US" smtClean="0"/>
              <a:pPr/>
              <a:t>1/18/2015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175C3AC-0258-4146-8974-66FF4AFA55DA}"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0D4F4D-A401-43AA-92D3-BBDFD1227841}" type="datetimeFigureOut">
              <a:rPr lang="en-US" smtClean="0"/>
              <a:pPr/>
              <a:t>1/18/2015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175C3AC-0258-4146-8974-66FF4AFA55DA}"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0D4F4D-A401-43AA-92D3-BBDFD1227841}" type="datetimeFigureOut">
              <a:rPr lang="en-US" smtClean="0"/>
              <a:pPr/>
              <a:t>1/18/2015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175C3AC-0258-4146-8974-66FF4AFA55DA}"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D0D4F4D-A401-43AA-92D3-BBDFD1227841}" type="datetimeFigureOut">
              <a:rPr lang="en-US" smtClean="0"/>
              <a:pPr/>
              <a:t>1/18/2015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175C3AC-0258-4146-8974-66FF4AFA55DA}"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D0D4F4D-A401-43AA-92D3-BBDFD1227841}" type="datetimeFigureOut">
              <a:rPr lang="en-US" smtClean="0"/>
              <a:pPr/>
              <a:t>1/18/2015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175C3AC-0258-4146-8974-66FF4AFA55DA}"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D0D4F4D-A401-43AA-92D3-BBDFD1227841}" type="datetimeFigureOut">
              <a:rPr lang="en-US" smtClean="0"/>
              <a:pPr/>
              <a:t>1/18/2015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175C3AC-0258-4146-8974-66FF4AFA55DA}"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0D4F4D-A401-43AA-92D3-BBDFD1227841}" type="datetimeFigureOut">
              <a:rPr lang="en-US" smtClean="0"/>
              <a:pPr/>
              <a:t>1/18/2015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175C3AC-0258-4146-8974-66FF4AFA55DA}"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0D4F4D-A401-43AA-92D3-BBDFD1227841}" type="datetimeFigureOut">
              <a:rPr lang="en-US" smtClean="0"/>
              <a:pPr/>
              <a:t>1/18/2015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175C3AC-0258-4146-8974-66FF4AFA55DA}"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0D4F4D-A401-43AA-92D3-BBDFD1227841}" type="datetimeFigureOut">
              <a:rPr lang="en-US" smtClean="0"/>
              <a:pPr/>
              <a:t>1/18/2015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175C3AC-0258-4146-8974-66FF4AFA55DA}"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0D4F4D-A401-43AA-92D3-BBDFD1227841}" type="datetimeFigureOut">
              <a:rPr lang="en-US" smtClean="0"/>
              <a:pPr/>
              <a:t>1/18/2015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75C3AC-0258-4146-8974-66FF4AFA55DA}"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m/url?sa=i&amp;rct=j&amp;q=&amp;esrc=s&amp;source=images&amp;cd=&amp;cad=rja&amp;uact=8&amp;ved=0CAcQjRw&amp;url=http://blogs.stockcharts.com/journal/2014/01/four-perspectives-about-being-in-the-zone.html&amp;ei=PI66VNrQEs3iggSYk4SoBw&amp;bvm=bv.83829542,d.eXY&amp;psig=AFQjCNFr8oSFGfHtQcSbPnxcWxA3n2pPcQ&amp;ust=1421598226543399"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m/url?sa=i&amp;rct=j&amp;q=&amp;esrc=s&amp;source=images&amp;cd=&amp;cad=rja&amp;uact=8&amp;ved=0CAcQjRw&amp;url=http://blogs.stockcharts.com/journal/2014/01/four-perspectives-about-being-in-the-zone.html&amp;ei=PI66VNrQEs3iggSYk4SoBw&amp;bvm=bv.83829542,d.eXY&amp;psig=AFQjCNFr8oSFGfHtQcSbPnxcWxA3n2pPcQ&amp;ust=1421598226543399"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m/url?sa=i&amp;rct=j&amp;q=&amp;esrc=s&amp;source=images&amp;cd=&amp;cad=rja&amp;uact=8&amp;ved=0CAcQjRw&amp;url=http://blogs.stockcharts.com/journal/2014/01/four-perspectives-about-being-in-the-zone.html&amp;ei=PI66VNrQEs3iggSYk4SoBw&amp;bvm=bv.83829542,d.eXY&amp;psig=AFQjCNFr8oSFGfHtQcSbPnxcWxA3n2pPcQ&amp;ust=1421598226543399"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encrypted-tbn1.gstatic.com/images?q=tbn:ANd9GcRDTt1_uHekXRTUCv6fk256Y9A4Ev7unq3y7RGQasA7xGg1tkbz">
            <a:hlinkClick r:id="rId2"/>
          </p:cNvPr>
          <p:cNvPicPr>
            <a:picLocks noChangeAspect="1" noChangeArrowheads="1"/>
          </p:cNvPicPr>
          <p:nvPr/>
        </p:nvPicPr>
        <p:blipFill>
          <a:blip r:embed="rId3" cstate="print"/>
          <a:srcRect/>
          <a:stretch>
            <a:fillRect/>
          </a:stretch>
        </p:blipFill>
        <p:spPr bwMode="auto">
          <a:xfrm>
            <a:off x="228600" y="1752600"/>
            <a:ext cx="4114800" cy="36576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304800"/>
            <a:ext cx="8229600" cy="1219200"/>
          </a:xfrm>
          <a:prstGeom prst="rect">
            <a:avLst/>
          </a:prstGeom>
          <a:scene3d>
            <a:camera prst="orthographicFront"/>
            <a:lightRig rig="threePt" dir="t"/>
          </a:scene3d>
          <a:sp3d>
            <a:bevelT w="190500"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b="1" dirty="0" smtClean="0">
                <a:solidFill>
                  <a:schemeClr val="bg1"/>
                </a:solidFill>
              </a:rPr>
              <a:t>THREE PERSPECTIVES </a:t>
            </a:r>
            <a:endParaRPr lang="en-US" b="1" dirty="0">
              <a:solidFill>
                <a:schemeClr val="bg1"/>
              </a:solidFill>
            </a:endParaRPr>
          </a:p>
        </p:txBody>
      </p:sp>
      <p:sp>
        <p:nvSpPr>
          <p:cNvPr id="3" name="Content Placeholder 2"/>
          <p:cNvSpPr>
            <a:spLocks noGrp="1"/>
          </p:cNvSpPr>
          <p:nvPr>
            <p:ph idx="1"/>
          </p:nvPr>
        </p:nvSpPr>
        <p:spPr>
          <a:xfrm>
            <a:off x="457200" y="1600200"/>
            <a:ext cx="8229600" cy="5257800"/>
          </a:xfrm>
        </p:spPr>
        <p:txBody>
          <a:bodyPr>
            <a:normAutofit/>
          </a:bodyPr>
          <a:lstStyle/>
          <a:p>
            <a:r>
              <a:rPr lang="en-US" b="1" dirty="0" smtClean="0"/>
              <a:t>Converted From “Self-Righteousness”      </a:t>
            </a:r>
            <a:r>
              <a:rPr lang="en-US" b="1" dirty="0" smtClean="0">
                <a:solidFill>
                  <a:srgbClr val="002060"/>
                </a:solidFill>
              </a:rPr>
              <a:t>(Phil. 3:4-9; Acts 26:9-10)</a:t>
            </a:r>
          </a:p>
          <a:p>
            <a:pPr lvl="1">
              <a:buNone/>
            </a:pPr>
            <a:endParaRPr lang="en-US" b="1" dirty="0" smtClean="0"/>
          </a:p>
          <a:p>
            <a:pPr lvl="1">
              <a:buNone/>
            </a:pPr>
            <a:endParaRPr lang="en-US" b="1" dirty="0" smtClean="0"/>
          </a:p>
          <a:p>
            <a:pPr>
              <a:buNone/>
            </a:pPr>
            <a:endParaRPr lang="en-US" b="1" dirty="0">
              <a:solidFill>
                <a:srgbClr val="00206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304800"/>
            <a:ext cx="8229600" cy="1219200"/>
          </a:xfrm>
          <a:prstGeom prst="rect">
            <a:avLst/>
          </a:prstGeom>
          <a:scene3d>
            <a:camera prst="orthographicFront"/>
            <a:lightRig rig="threePt" dir="t"/>
          </a:scene3d>
          <a:sp3d>
            <a:bevelT w="190500"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b="1" dirty="0" smtClean="0">
                <a:solidFill>
                  <a:schemeClr val="bg1"/>
                </a:solidFill>
              </a:rPr>
              <a:t>THREE PERSPECTIVES </a:t>
            </a:r>
            <a:endParaRPr lang="en-US" b="1" dirty="0">
              <a:solidFill>
                <a:schemeClr val="bg1"/>
              </a:solidFill>
            </a:endParaRPr>
          </a:p>
        </p:txBody>
      </p:sp>
      <p:sp>
        <p:nvSpPr>
          <p:cNvPr id="3" name="Content Placeholder 2"/>
          <p:cNvSpPr>
            <a:spLocks noGrp="1"/>
          </p:cNvSpPr>
          <p:nvPr>
            <p:ph idx="1"/>
          </p:nvPr>
        </p:nvSpPr>
        <p:spPr>
          <a:xfrm>
            <a:off x="457200" y="1600200"/>
            <a:ext cx="8229600" cy="5257800"/>
          </a:xfrm>
        </p:spPr>
        <p:txBody>
          <a:bodyPr>
            <a:normAutofit/>
          </a:bodyPr>
          <a:lstStyle/>
          <a:p>
            <a:r>
              <a:rPr lang="en-US" b="1" dirty="0" smtClean="0"/>
              <a:t>Converted From “Self-Righteousness”      </a:t>
            </a:r>
            <a:r>
              <a:rPr lang="en-US" b="1" dirty="0" smtClean="0">
                <a:solidFill>
                  <a:srgbClr val="002060"/>
                </a:solidFill>
              </a:rPr>
              <a:t>(Phil. 3:4-9; Acts 26:9-10)</a:t>
            </a:r>
          </a:p>
          <a:p>
            <a:pPr lvl="1"/>
            <a:r>
              <a:rPr lang="en-US" sz="3200" b="1" dirty="0" smtClean="0"/>
              <a:t>Paul is an example for those raised in a “spiritual family”. </a:t>
            </a:r>
          </a:p>
          <a:p>
            <a:pPr lvl="1"/>
            <a:r>
              <a:rPr lang="en-US" sz="3200" b="1" dirty="0" smtClean="0"/>
              <a:t>I have lived a “pretty good life” </a:t>
            </a:r>
          </a:p>
          <a:p>
            <a:pPr lvl="1"/>
            <a:r>
              <a:rPr lang="en-US" sz="3200" b="1" dirty="0" smtClean="0"/>
              <a:t>Feeling blameless can keep us from seeking mercy. </a:t>
            </a:r>
          </a:p>
          <a:p>
            <a:pPr lvl="1">
              <a:buNone/>
            </a:pPr>
            <a:endParaRPr lang="en-US" b="1" dirty="0" smtClean="0"/>
          </a:p>
          <a:p>
            <a:pPr lvl="1">
              <a:buNone/>
            </a:pPr>
            <a:endParaRPr lang="en-US" b="1" dirty="0" smtClean="0"/>
          </a:p>
          <a:p>
            <a:pPr>
              <a:buNone/>
            </a:pPr>
            <a:endParaRPr lang="en-US" b="1" dirty="0">
              <a:solidFill>
                <a:srgbClr val="00206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304800"/>
            <a:ext cx="8229600" cy="1219200"/>
          </a:xfrm>
          <a:prstGeom prst="rect">
            <a:avLst/>
          </a:prstGeom>
          <a:scene3d>
            <a:camera prst="orthographicFront"/>
            <a:lightRig rig="threePt" dir="t"/>
          </a:scene3d>
          <a:sp3d>
            <a:bevelT w="190500"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b="1" dirty="0" smtClean="0">
                <a:solidFill>
                  <a:schemeClr val="bg1"/>
                </a:solidFill>
              </a:rPr>
              <a:t>THREE PERSPECTIVES </a:t>
            </a:r>
            <a:endParaRPr lang="en-US" b="1" dirty="0">
              <a:solidFill>
                <a:schemeClr val="bg1"/>
              </a:solidFill>
            </a:endParaRPr>
          </a:p>
        </p:txBody>
      </p:sp>
      <p:sp>
        <p:nvSpPr>
          <p:cNvPr id="3" name="Content Placeholder 2"/>
          <p:cNvSpPr>
            <a:spLocks noGrp="1"/>
          </p:cNvSpPr>
          <p:nvPr>
            <p:ph idx="1"/>
          </p:nvPr>
        </p:nvSpPr>
        <p:spPr>
          <a:xfrm>
            <a:off x="457200" y="1600200"/>
            <a:ext cx="8229600" cy="5257800"/>
          </a:xfrm>
        </p:spPr>
        <p:txBody>
          <a:bodyPr>
            <a:normAutofit/>
          </a:bodyPr>
          <a:lstStyle/>
          <a:p>
            <a:r>
              <a:rPr lang="en-US" b="1" dirty="0" smtClean="0"/>
              <a:t>Converted From being a “sinner” </a:t>
            </a:r>
            <a:r>
              <a:rPr lang="en-US" b="1" dirty="0" smtClean="0">
                <a:solidFill>
                  <a:srgbClr val="002060"/>
                </a:solidFill>
              </a:rPr>
              <a:t>(I Tim. 1:12-16)</a:t>
            </a:r>
          </a:p>
          <a:p>
            <a:pPr lvl="1">
              <a:buNone/>
            </a:pPr>
            <a:endParaRPr lang="en-US" b="1" dirty="0" smtClean="0"/>
          </a:p>
          <a:p>
            <a:pPr lvl="1">
              <a:buNone/>
            </a:pPr>
            <a:endParaRPr lang="en-US" b="1" dirty="0" smtClean="0"/>
          </a:p>
          <a:p>
            <a:pPr>
              <a:buNone/>
            </a:pPr>
            <a:endParaRPr lang="en-US" b="1" dirty="0">
              <a:solidFill>
                <a:srgbClr val="00206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304800"/>
            <a:ext cx="8229600" cy="1219200"/>
          </a:xfrm>
          <a:prstGeom prst="rect">
            <a:avLst/>
          </a:prstGeom>
          <a:scene3d>
            <a:camera prst="orthographicFront"/>
            <a:lightRig rig="threePt" dir="t"/>
          </a:scene3d>
          <a:sp3d>
            <a:bevelT w="190500"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b="1" dirty="0" smtClean="0">
                <a:solidFill>
                  <a:schemeClr val="bg1"/>
                </a:solidFill>
              </a:rPr>
              <a:t>THREE PERSPECTIVES </a:t>
            </a:r>
            <a:endParaRPr lang="en-US" b="1" dirty="0">
              <a:solidFill>
                <a:schemeClr val="bg1"/>
              </a:solidFill>
            </a:endParaRPr>
          </a:p>
        </p:txBody>
      </p:sp>
      <p:sp>
        <p:nvSpPr>
          <p:cNvPr id="3" name="Content Placeholder 2"/>
          <p:cNvSpPr>
            <a:spLocks noGrp="1"/>
          </p:cNvSpPr>
          <p:nvPr>
            <p:ph idx="1"/>
          </p:nvPr>
        </p:nvSpPr>
        <p:spPr>
          <a:xfrm>
            <a:off x="457200" y="1600200"/>
            <a:ext cx="8229600" cy="5257800"/>
          </a:xfrm>
        </p:spPr>
        <p:txBody>
          <a:bodyPr>
            <a:normAutofit/>
          </a:bodyPr>
          <a:lstStyle/>
          <a:p>
            <a:r>
              <a:rPr lang="en-US" b="1" dirty="0" smtClean="0"/>
              <a:t>Converted From being a “sinner” </a:t>
            </a:r>
            <a:r>
              <a:rPr lang="en-US" b="1" dirty="0" smtClean="0">
                <a:solidFill>
                  <a:srgbClr val="002060"/>
                </a:solidFill>
              </a:rPr>
              <a:t>(I Tim. 1:12-16)</a:t>
            </a:r>
          </a:p>
          <a:p>
            <a:pPr lvl="1"/>
            <a:r>
              <a:rPr lang="en-US" sz="3200" b="1" dirty="0" smtClean="0"/>
              <a:t>Paul is an example for those who think </a:t>
            </a:r>
            <a:r>
              <a:rPr lang="en-US" sz="3200" b="1" i="1" dirty="0" smtClean="0"/>
              <a:t>“God could never forgive me…” </a:t>
            </a:r>
          </a:p>
          <a:p>
            <a:pPr lvl="1"/>
            <a:r>
              <a:rPr lang="en-US" sz="3200" b="1" dirty="0" smtClean="0"/>
              <a:t>I am a lost cause???</a:t>
            </a:r>
          </a:p>
          <a:p>
            <a:pPr lvl="1">
              <a:buNone/>
            </a:pPr>
            <a:endParaRPr lang="en-US" b="1" dirty="0" smtClean="0"/>
          </a:p>
          <a:p>
            <a:pPr lvl="1">
              <a:buNone/>
            </a:pPr>
            <a:endParaRPr lang="en-US" b="1" dirty="0" smtClean="0"/>
          </a:p>
          <a:p>
            <a:pPr>
              <a:buNone/>
            </a:pPr>
            <a:endParaRPr lang="en-US" b="1" dirty="0">
              <a:solidFill>
                <a:srgbClr val="00206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304800"/>
            <a:ext cx="8229600" cy="1219200"/>
          </a:xfrm>
          <a:prstGeom prst="rect">
            <a:avLst/>
          </a:prstGeom>
          <a:scene3d>
            <a:camera prst="orthographicFront"/>
            <a:lightRig rig="threePt" dir="t"/>
          </a:scene3d>
          <a:sp3d>
            <a:bevelT w="190500"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b="1" dirty="0" smtClean="0">
                <a:solidFill>
                  <a:schemeClr val="bg1"/>
                </a:solidFill>
              </a:rPr>
              <a:t>THREE PERSPECTIVES </a:t>
            </a:r>
            <a:endParaRPr lang="en-US" b="1" dirty="0">
              <a:solidFill>
                <a:schemeClr val="bg1"/>
              </a:solidFill>
            </a:endParaRPr>
          </a:p>
        </p:txBody>
      </p:sp>
      <p:sp>
        <p:nvSpPr>
          <p:cNvPr id="3" name="Content Placeholder 2"/>
          <p:cNvSpPr>
            <a:spLocks noGrp="1"/>
          </p:cNvSpPr>
          <p:nvPr>
            <p:ph idx="1"/>
          </p:nvPr>
        </p:nvSpPr>
        <p:spPr>
          <a:xfrm>
            <a:off x="457200" y="1600200"/>
            <a:ext cx="8229600" cy="5257800"/>
          </a:xfrm>
        </p:spPr>
        <p:txBody>
          <a:bodyPr>
            <a:normAutofit/>
          </a:bodyPr>
          <a:lstStyle/>
          <a:p>
            <a:r>
              <a:rPr lang="en-US" b="1" dirty="0" smtClean="0"/>
              <a:t>Converted From “zeal without knowledge” </a:t>
            </a:r>
            <a:r>
              <a:rPr lang="en-US" b="1" dirty="0" smtClean="0">
                <a:solidFill>
                  <a:srgbClr val="002060"/>
                </a:solidFill>
              </a:rPr>
              <a:t>(Rom. 10:2-3, Titus 2:14)</a:t>
            </a:r>
          </a:p>
          <a:p>
            <a:pPr lvl="1">
              <a:buNone/>
            </a:pPr>
            <a:endParaRPr lang="en-US" b="1" dirty="0" smtClean="0"/>
          </a:p>
          <a:p>
            <a:pPr lvl="1">
              <a:buNone/>
            </a:pPr>
            <a:endParaRPr lang="en-US" b="1" dirty="0" smtClean="0"/>
          </a:p>
          <a:p>
            <a:pPr>
              <a:buNone/>
            </a:pPr>
            <a:endParaRPr lang="en-US" b="1" dirty="0">
              <a:solidFill>
                <a:srgbClr val="00206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304800"/>
            <a:ext cx="8229600" cy="1219200"/>
          </a:xfrm>
          <a:prstGeom prst="rect">
            <a:avLst/>
          </a:prstGeom>
          <a:scene3d>
            <a:camera prst="orthographicFront"/>
            <a:lightRig rig="threePt" dir="t"/>
          </a:scene3d>
          <a:sp3d>
            <a:bevelT w="190500"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b="1" dirty="0" smtClean="0">
                <a:solidFill>
                  <a:schemeClr val="bg1"/>
                </a:solidFill>
              </a:rPr>
              <a:t>THREE PERSPECTIVES </a:t>
            </a:r>
            <a:endParaRPr lang="en-US" b="1" dirty="0">
              <a:solidFill>
                <a:schemeClr val="bg1"/>
              </a:solidFill>
            </a:endParaRPr>
          </a:p>
        </p:txBody>
      </p:sp>
      <p:sp>
        <p:nvSpPr>
          <p:cNvPr id="3" name="Content Placeholder 2"/>
          <p:cNvSpPr>
            <a:spLocks noGrp="1"/>
          </p:cNvSpPr>
          <p:nvPr>
            <p:ph idx="1"/>
          </p:nvPr>
        </p:nvSpPr>
        <p:spPr>
          <a:xfrm>
            <a:off x="457200" y="1600200"/>
            <a:ext cx="8229600" cy="5257800"/>
          </a:xfrm>
        </p:spPr>
        <p:txBody>
          <a:bodyPr>
            <a:normAutofit/>
          </a:bodyPr>
          <a:lstStyle/>
          <a:p>
            <a:r>
              <a:rPr lang="en-US" b="1" dirty="0" smtClean="0"/>
              <a:t>Converted From “zeal without knowledge” </a:t>
            </a:r>
            <a:r>
              <a:rPr lang="en-US" b="1" dirty="0" smtClean="0">
                <a:solidFill>
                  <a:srgbClr val="002060"/>
                </a:solidFill>
              </a:rPr>
              <a:t>(Rom. 10:2-3, Titus 2:14)</a:t>
            </a:r>
          </a:p>
          <a:p>
            <a:pPr lvl="1"/>
            <a:r>
              <a:rPr lang="en-US" sz="3200" b="1" dirty="0" smtClean="0"/>
              <a:t>Paul is an example for hope for the Islamic jihadists (Acts 9:1, 22:4, 26:9, Rom. 3:23-26)</a:t>
            </a:r>
          </a:p>
          <a:p>
            <a:pPr lvl="1">
              <a:buNone/>
            </a:pPr>
            <a:endParaRPr lang="en-US" b="1" dirty="0" smtClean="0"/>
          </a:p>
          <a:p>
            <a:pPr lvl="1">
              <a:buNone/>
            </a:pPr>
            <a:endParaRPr lang="en-US" b="1" dirty="0" smtClean="0"/>
          </a:p>
          <a:p>
            <a:pPr>
              <a:buNone/>
            </a:pPr>
            <a:endParaRPr lang="en-US" b="1" dirty="0">
              <a:solidFill>
                <a:srgbClr val="00206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304800"/>
            <a:ext cx="8229600" cy="1219200"/>
          </a:xfrm>
          <a:prstGeom prst="rect">
            <a:avLst/>
          </a:prstGeom>
          <a:scene3d>
            <a:camera prst="orthographicFront"/>
            <a:lightRig rig="threePt" dir="t"/>
          </a:scene3d>
          <a:sp3d>
            <a:bevelT w="190500"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b="1" dirty="0" smtClean="0">
                <a:solidFill>
                  <a:schemeClr val="bg1"/>
                </a:solidFill>
              </a:rPr>
              <a:t>THREE PERSPECTIVES </a:t>
            </a:r>
            <a:endParaRPr lang="en-US" b="1" dirty="0">
              <a:solidFill>
                <a:schemeClr val="bg1"/>
              </a:solidFill>
            </a:endParaRPr>
          </a:p>
        </p:txBody>
      </p:sp>
      <p:sp>
        <p:nvSpPr>
          <p:cNvPr id="3" name="Content Placeholder 2"/>
          <p:cNvSpPr>
            <a:spLocks noGrp="1"/>
          </p:cNvSpPr>
          <p:nvPr>
            <p:ph idx="1"/>
          </p:nvPr>
        </p:nvSpPr>
        <p:spPr>
          <a:xfrm>
            <a:off x="457200" y="1600200"/>
            <a:ext cx="8229600" cy="5257800"/>
          </a:xfrm>
        </p:spPr>
        <p:txBody>
          <a:bodyPr>
            <a:normAutofit/>
          </a:bodyPr>
          <a:lstStyle/>
          <a:p>
            <a:r>
              <a:rPr lang="en-US" b="1" dirty="0" smtClean="0"/>
              <a:t>Converted From “zeal without knowledge” </a:t>
            </a:r>
            <a:r>
              <a:rPr lang="en-US" b="1" dirty="0" smtClean="0">
                <a:solidFill>
                  <a:srgbClr val="002060"/>
                </a:solidFill>
              </a:rPr>
              <a:t>(Rom. 10:2-3, Titus 2:14)</a:t>
            </a:r>
          </a:p>
          <a:p>
            <a:pPr lvl="1"/>
            <a:r>
              <a:rPr lang="en-US" sz="3200" b="1" dirty="0" smtClean="0"/>
              <a:t>Paul is an example for hope for the Islamic jihadists (Acts 9:1, 22:4, 26:9, Rom. 3:23-26)</a:t>
            </a:r>
          </a:p>
          <a:p>
            <a:pPr lvl="1"/>
            <a:r>
              <a:rPr lang="en-US" sz="3200" b="1" dirty="0" smtClean="0"/>
              <a:t>Converted from ignorance of the Son of God,  and the foundation for Salvation from sin.  </a:t>
            </a:r>
          </a:p>
          <a:p>
            <a:pPr lvl="1"/>
            <a:endParaRPr lang="en-US" b="1" dirty="0" smtClean="0"/>
          </a:p>
          <a:p>
            <a:pPr lvl="1">
              <a:buNone/>
            </a:pPr>
            <a:endParaRPr lang="en-US" b="1" dirty="0" smtClean="0"/>
          </a:p>
          <a:p>
            <a:pPr>
              <a:buNone/>
            </a:pPr>
            <a:endParaRPr lang="en-US" b="1" dirty="0">
              <a:solidFill>
                <a:srgbClr val="00206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Believing Jn. 8:24 is a Sin?</a:t>
            </a:r>
            <a:endParaRPr lang="en-US" b="1" dirty="0"/>
          </a:p>
        </p:txBody>
      </p:sp>
      <p:sp>
        <p:nvSpPr>
          <p:cNvPr id="4" name="Rectangle 3"/>
          <p:cNvSpPr/>
          <p:nvPr/>
        </p:nvSpPr>
        <p:spPr>
          <a:xfrm>
            <a:off x="1371600" y="2286000"/>
            <a:ext cx="6934200" cy="3539430"/>
          </a:xfrm>
          <a:prstGeom prst="rect">
            <a:avLst/>
          </a:prstGeom>
        </p:spPr>
        <p:txBody>
          <a:bodyPr wrap="square">
            <a:spAutoFit/>
          </a:bodyPr>
          <a:lstStyle/>
          <a:p>
            <a:r>
              <a:rPr lang="en-US" sz="3200" b="1" dirty="0" smtClean="0"/>
              <a:t>“Verily, God forgives not that partners should be set up with Him in worship, but He forgives except that (anything else) to whom He pleases, and whoever sets up partners with God in worship, he has indeed invented a tremendous sin.” (Quran 4:48)</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Grounds For God’s Forgiveness?</a:t>
            </a:r>
            <a:endParaRPr lang="en-US" b="1" dirty="0"/>
          </a:p>
        </p:txBody>
      </p:sp>
      <p:sp>
        <p:nvSpPr>
          <p:cNvPr id="3" name="Rectangle 2"/>
          <p:cNvSpPr/>
          <p:nvPr/>
        </p:nvSpPr>
        <p:spPr>
          <a:xfrm>
            <a:off x="838200" y="1905506"/>
            <a:ext cx="7848600" cy="3046988"/>
          </a:xfrm>
          <a:prstGeom prst="rect">
            <a:avLst/>
          </a:prstGeom>
        </p:spPr>
        <p:txBody>
          <a:bodyPr wrap="square">
            <a:spAutoFit/>
          </a:bodyPr>
          <a:lstStyle/>
          <a:p>
            <a:r>
              <a:rPr lang="en-US" sz="3200" b="1" dirty="0" smtClean="0"/>
              <a:t>“And verily, I am indeed forgiving to him who repents, believes (in My Oneness, and associates none in worship with Me) and does righteous good deeds, and then remains constant in doing them (till his death).” (Quran 20:82)</a:t>
            </a:r>
            <a:endParaRPr lang="en-US" sz="3200"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Grounds For Salvation?</a:t>
            </a:r>
            <a:endParaRPr lang="en-US" b="1" dirty="0"/>
          </a:p>
        </p:txBody>
      </p:sp>
      <p:sp>
        <p:nvSpPr>
          <p:cNvPr id="3" name="Rectangle 2"/>
          <p:cNvSpPr/>
          <p:nvPr/>
        </p:nvSpPr>
        <p:spPr>
          <a:xfrm>
            <a:off x="1028700" y="2151727"/>
            <a:ext cx="7086600" cy="2554545"/>
          </a:xfrm>
          <a:prstGeom prst="rect">
            <a:avLst/>
          </a:prstGeom>
        </p:spPr>
        <p:txBody>
          <a:bodyPr wrap="square">
            <a:spAutoFit/>
          </a:bodyPr>
          <a:lstStyle/>
          <a:p>
            <a:r>
              <a:rPr lang="en-US" sz="3200" b="1" dirty="0" smtClean="0"/>
              <a:t>“O you who believe! Turn to God with sincere repentance! It may be that your Lord will expiate from you your sins, and admit you into Gardens under which rivers flow (Paradise)…”(Quran 66:8)</a:t>
            </a:r>
            <a:endParaRPr lang="en-US" sz="32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19600" y="1720840"/>
            <a:ext cx="4572000" cy="341632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smtClean="0">
                <a:ln w="11430"/>
                <a:solidFill>
                  <a:srgbClr val="002060"/>
                </a:solidFill>
                <a:effectLst>
                  <a:outerShdw blurRad="50800" dist="39000" dir="5460000" algn="tl">
                    <a:srgbClr val="000000">
                      <a:alpha val="38000"/>
                    </a:srgbClr>
                  </a:outerShdw>
                </a:effectLst>
              </a:rPr>
              <a:t>Three Perspectives of Paul’s Conversion</a:t>
            </a:r>
            <a:endParaRPr lang="en-US" sz="5400" b="1" cap="none" spc="0" dirty="0">
              <a:ln w="11430"/>
              <a:solidFill>
                <a:srgbClr val="002060"/>
              </a:solidFill>
              <a:effectLst>
                <a:outerShdw blurRad="50800" dist="39000" dir="5460000" algn="tl">
                  <a:srgbClr val="000000">
                    <a:alpha val="38000"/>
                  </a:srgbClr>
                </a:outerShdw>
              </a:effectLst>
            </a:endParaRPr>
          </a:p>
        </p:txBody>
      </p:sp>
      <p:pic>
        <p:nvPicPr>
          <p:cNvPr id="1028" name="Picture 4" descr="https://encrypted-tbn1.gstatic.com/images?q=tbn:ANd9GcRDTt1_uHekXRTUCv6fk256Y9A4Ev7unq3y7RGQasA7xGg1tkbz">
            <a:hlinkClick r:id="rId2"/>
          </p:cNvPr>
          <p:cNvPicPr>
            <a:picLocks noChangeAspect="1" noChangeArrowheads="1"/>
          </p:cNvPicPr>
          <p:nvPr/>
        </p:nvPicPr>
        <p:blipFill>
          <a:blip r:embed="rId3" cstate="print"/>
          <a:srcRect/>
          <a:stretch>
            <a:fillRect/>
          </a:stretch>
        </p:blipFill>
        <p:spPr bwMode="auto">
          <a:xfrm>
            <a:off x="228600" y="1752600"/>
            <a:ext cx="4114800" cy="3657600"/>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19600" y="1720840"/>
            <a:ext cx="4572000" cy="341632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smtClean="0">
                <a:ln w="11430"/>
                <a:solidFill>
                  <a:srgbClr val="002060"/>
                </a:solidFill>
                <a:effectLst>
                  <a:outerShdw blurRad="50800" dist="39000" dir="5460000" algn="tl">
                    <a:srgbClr val="000000">
                      <a:alpha val="38000"/>
                    </a:srgbClr>
                  </a:outerShdw>
                </a:effectLst>
              </a:rPr>
              <a:t>Three Perspectives of Paul’s Conversion</a:t>
            </a:r>
            <a:endParaRPr lang="en-US" sz="5400" b="1" cap="none" spc="0" dirty="0">
              <a:ln w="11430"/>
              <a:solidFill>
                <a:srgbClr val="002060"/>
              </a:solidFill>
              <a:effectLst>
                <a:outerShdw blurRad="50800" dist="39000" dir="5460000" algn="tl">
                  <a:srgbClr val="000000">
                    <a:alpha val="38000"/>
                  </a:srgbClr>
                </a:outerShdw>
              </a:effectLst>
            </a:endParaRPr>
          </a:p>
        </p:txBody>
      </p:sp>
      <p:sp>
        <p:nvSpPr>
          <p:cNvPr id="4" name="TextBox 3"/>
          <p:cNvSpPr txBox="1"/>
          <p:nvPr/>
        </p:nvSpPr>
        <p:spPr>
          <a:xfrm>
            <a:off x="381000" y="762000"/>
            <a:ext cx="3810000" cy="1384995"/>
          </a:xfrm>
          <a:prstGeom prst="rect">
            <a:avLst/>
          </a:prstGeom>
          <a:noFill/>
        </p:spPr>
        <p:txBody>
          <a:bodyPr wrap="square" rtlCol="0">
            <a:spAutoFit/>
          </a:bodyPr>
          <a:lstStyle/>
          <a:p>
            <a:pPr algn="ctr"/>
            <a:r>
              <a:rPr lang="en-US" sz="2800" b="1" dirty="0" smtClean="0"/>
              <a:t>Growing up in a “Christian Family” does not save me! </a:t>
            </a:r>
            <a:endParaRPr lang="en-US" sz="2800" b="1" dirty="0"/>
          </a:p>
        </p:txBody>
      </p:sp>
      <p:sp>
        <p:nvSpPr>
          <p:cNvPr id="5" name="TextBox 4"/>
          <p:cNvSpPr txBox="1"/>
          <p:nvPr/>
        </p:nvSpPr>
        <p:spPr>
          <a:xfrm>
            <a:off x="381000" y="3048000"/>
            <a:ext cx="3581400" cy="1384995"/>
          </a:xfrm>
          <a:prstGeom prst="rect">
            <a:avLst/>
          </a:prstGeom>
          <a:noFill/>
        </p:spPr>
        <p:txBody>
          <a:bodyPr wrap="square" rtlCol="0">
            <a:spAutoFit/>
          </a:bodyPr>
          <a:lstStyle/>
          <a:p>
            <a:pPr algn="ctr"/>
            <a:r>
              <a:rPr lang="en-US" sz="2800" b="1" dirty="0" smtClean="0"/>
              <a:t>Jesus saved the “chief” of sinners – He can save you! </a:t>
            </a:r>
            <a:endParaRPr lang="en-US" sz="2800" b="1" dirty="0"/>
          </a:p>
        </p:txBody>
      </p:sp>
      <p:sp>
        <p:nvSpPr>
          <p:cNvPr id="6" name="TextBox 5"/>
          <p:cNvSpPr txBox="1"/>
          <p:nvPr/>
        </p:nvSpPr>
        <p:spPr>
          <a:xfrm>
            <a:off x="457200" y="5334000"/>
            <a:ext cx="3810000" cy="954107"/>
          </a:xfrm>
          <a:prstGeom prst="rect">
            <a:avLst/>
          </a:prstGeom>
          <a:noFill/>
        </p:spPr>
        <p:txBody>
          <a:bodyPr wrap="square" rtlCol="0">
            <a:spAutoFit/>
          </a:bodyPr>
          <a:lstStyle/>
          <a:p>
            <a:pPr algn="ctr"/>
            <a:r>
              <a:rPr lang="en-US" sz="2800" b="1" dirty="0" smtClean="0"/>
              <a:t>There is hope for the militant jihadist! </a:t>
            </a:r>
            <a:endParaRPr lang="en-US" sz="28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19600" y="1720840"/>
            <a:ext cx="4572000" cy="341632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smtClean="0">
                <a:ln w="11430"/>
                <a:solidFill>
                  <a:srgbClr val="002060"/>
                </a:solidFill>
                <a:effectLst>
                  <a:outerShdw blurRad="50800" dist="39000" dir="5460000" algn="tl">
                    <a:srgbClr val="000000">
                      <a:alpha val="38000"/>
                    </a:srgbClr>
                  </a:outerShdw>
                </a:effectLst>
              </a:rPr>
              <a:t>Three Perspectives of Paul’s Conversion</a:t>
            </a:r>
            <a:endParaRPr lang="en-US" sz="5400" b="1" cap="none" spc="0" dirty="0">
              <a:ln w="11430"/>
              <a:solidFill>
                <a:srgbClr val="002060"/>
              </a:solidFill>
              <a:effectLst>
                <a:outerShdw blurRad="50800" dist="39000" dir="5460000" algn="tl">
                  <a:srgbClr val="000000">
                    <a:alpha val="38000"/>
                  </a:srgbClr>
                </a:outerShdw>
              </a:effectLst>
            </a:endParaRPr>
          </a:p>
        </p:txBody>
      </p:sp>
      <p:pic>
        <p:nvPicPr>
          <p:cNvPr id="1028" name="Picture 4" descr="https://encrypted-tbn1.gstatic.com/images?q=tbn:ANd9GcRDTt1_uHekXRTUCv6fk256Y9A4Ev7unq3y7RGQasA7xGg1tkbz">
            <a:hlinkClick r:id="rId2"/>
          </p:cNvPr>
          <p:cNvPicPr>
            <a:picLocks noChangeAspect="1" noChangeArrowheads="1"/>
          </p:cNvPicPr>
          <p:nvPr/>
        </p:nvPicPr>
        <p:blipFill>
          <a:blip r:embed="rId3" cstate="print"/>
          <a:srcRect/>
          <a:stretch>
            <a:fillRect/>
          </a:stretch>
        </p:blipFill>
        <p:spPr bwMode="auto">
          <a:xfrm>
            <a:off x="228600" y="1752600"/>
            <a:ext cx="4114800" cy="3657600"/>
          </a:xfrm>
          <a:prstGeom prst="rect">
            <a:avLst/>
          </a:prstGeom>
          <a:noFill/>
        </p:spPr>
      </p:pic>
      <p:sp>
        <p:nvSpPr>
          <p:cNvPr id="5" name="TextBox 4"/>
          <p:cNvSpPr txBox="1"/>
          <p:nvPr/>
        </p:nvSpPr>
        <p:spPr>
          <a:xfrm>
            <a:off x="685800" y="228600"/>
            <a:ext cx="8229600" cy="1384995"/>
          </a:xfrm>
          <a:prstGeom prst="rect">
            <a:avLst/>
          </a:prstGeom>
          <a:noFill/>
        </p:spPr>
        <p:txBody>
          <a:bodyPr wrap="square" rtlCol="0">
            <a:spAutoFit/>
          </a:bodyPr>
          <a:lstStyle/>
          <a:p>
            <a:pPr algn="ctr"/>
            <a:r>
              <a:rPr lang="en-US" sz="2800" b="1" dirty="0" smtClean="0">
                <a:solidFill>
                  <a:srgbClr val="7030A0"/>
                </a:solidFill>
              </a:rPr>
              <a:t>Conversion: </a:t>
            </a:r>
            <a:r>
              <a:rPr lang="en-US" sz="2800" b="1" dirty="0" smtClean="0"/>
              <a:t>turning from something, with its consequences; connected with repentance           (Matt. 18:3; Jms. 5:19,20;  Acts 3:19).</a:t>
            </a:r>
            <a:endParaRPr lang="en-US" sz="28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304800"/>
            <a:ext cx="8229600" cy="1219200"/>
          </a:xfrm>
          <a:prstGeom prst="rect">
            <a:avLst/>
          </a:prstGeom>
          <a:scene3d>
            <a:camera prst="orthographicFront"/>
            <a:lightRig rig="threePt" dir="t"/>
          </a:scene3d>
          <a:sp3d>
            <a:bevelT w="190500"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b="1" dirty="0" smtClean="0">
                <a:solidFill>
                  <a:schemeClr val="bg1"/>
                </a:solidFill>
              </a:rPr>
              <a:t>PAUL ‘S CONVERSION</a:t>
            </a:r>
            <a:endParaRPr lang="en-US" b="1" dirty="0">
              <a:solidFill>
                <a:schemeClr val="bg1"/>
              </a:solidFill>
            </a:endParaRPr>
          </a:p>
        </p:txBody>
      </p:sp>
      <p:sp>
        <p:nvSpPr>
          <p:cNvPr id="3" name="Content Placeholder 2"/>
          <p:cNvSpPr>
            <a:spLocks noGrp="1"/>
          </p:cNvSpPr>
          <p:nvPr>
            <p:ph idx="1"/>
          </p:nvPr>
        </p:nvSpPr>
        <p:spPr>
          <a:xfrm>
            <a:off x="457200" y="1600200"/>
            <a:ext cx="8229600" cy="4876800"/>
          </a:xfrm>
        </p:spPr>
        <p:txBody>
          <a:bodyPr>
            <a:normAutofit/>
          </a:bodyPr>
          <a:lstStyle/>
          <a:p>
            <a:r>
              <a:rPr lang="en-US" b="1" dirty="0" smtClean="0">
                <a:solidFill>
                  <a:srgbClr val="7030A0"/>
                </a:solidFill>
              </a:rPr>
              <a:t>His Zeal: </a:t>
            </a:r>
            <a:r>
              <a:rPr lang="en-US" b="1" dirty="0" smtClean="0"/>
              <a:t>Persecuting Christians </a:t>
            </a:r>
            <a:r>
              <a:rPr lang="en-US" b="1" dirty="0" smtClean="0">
                <a:solidFill>
                  <a:srgbClr val="002060"/>
                </a:solidFill>
              </a:rPr>
              <a:t>(Acts 7:58, 8:1,3; 22:3-4)</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304800"/>
            <a:ext cx="8229600" cy="1219200"/>
          </a:xfrm>
          <a:prstGeom prst="rect">
            <a:avLst/>
          </a:prstGeom>
          <a:scene3d>
            <a:camera prst="orthographicFront"/>
            <a:lightRig rig="threePt" dir="t"/>
          </a:scene3d>
          <a:sp3d>
            <a:bevelT w="190500"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b="1" dirty="0" smtClean="0">
                <a:solidFill>
                  <a:schemeClr val="bg1"/>
                </a:solidFill>
              </a:rPr>
              <a:t>PAUL ‘S CONVERSION</a:t>
            </a:r>
            <a:endParaRPr lang="en-US" b="1" dirty="0">
              <a:solidFill>
                <a:schemeClr val="bg1"/>
              </a:solidFill>
            </a:endParaRPr>
          </a:p>
        </p:txBody>
      </p:sp>
      <p:sp>
        <p:nvSpPr>
          <p:cNvPr id="3" name="Content Placeholder 2"/>
          <p:cNvSpPr>
            <a:spLocks noGrp="1"/>
          </p:cNvSpPr>
          <p:nvPr>
            <p:ph idx="1"/>
          </p:nvPr>
        </p:nvSpPr>
        <p:spPr>
          <a:xfrm>
            <a:off x="457200" y="1600200"/>
            <a:ext cx="8229600" cy="4876800"/>
          </a:xfrm>
        </p:spPr>
        <p:txBody>
          <a:bodyPr>
            <a:normAutofit/>
          </a:bodyPr>
          <a:lstStyle/>
          <a:p>
            <a:r>
              <a:rPr lang="en-US" b="1" dirty="0" smtClean="0"/>
              <a:t>His Zeal: Persecuting Christians </a:t>
            </a:r>
            <a:r>
              <a:rPr lang="en-US" b="1" dirty="0" smtClean="0">
                <a:solidFill>
                  <a:srgbClr val="002060"/>
                </a:solidFill>
              </a:rPr>
              <a:t>(Acts 7:58, 8:1,3; 22:3-4)</a:t>
            </a:r>
          </a:p>
          <a:p>
            <a:r>
              <a:rPr lang="en-US" b="1" dirty="0" smtClean="0">
                <a:solidFill>
                  <a:srgbClr val="7030A0"/>
                </a:solidFill>
              </a:rPr>
              <a:t>His experience: </a:t>
            </a:r>
            <a:r>
              <a:rPr lang="en-US" b="1" dirty="0" smtClean="0"/>
              <a:t>Bright light, voice of the Lord, blinded three days, praying, neither eating nor drinking  </a:t>
            </a:r>
            <a:r>
              <a:rPr lang="en-US" b="1" dirty="0" smtClean="0">
                <a:solidFill>
                  <a:srgbClr val="002060"/>
                </a:solidFill>
              </a:rPr>
              <a:t>(Acts 9:3-9, Acts 26:16-18)</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304800"/>
            <a:ext cx="8229600" cy="1219200"/>
          </a:xfrm>
          <a:prstGeom prst="rect">
            <a:avLst/>
          </a:prstGeom>
          <a:scene3d>
            <a:camera prst="orthographicFront"/>
            <a:lightRig rig="threePt" dir="t"/>
          </a:scene3d>
          <a:sp3d>
            <a:bevelT w="190500"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b="1" dirty="0" smtClean="0">
                <a:solidFill>
                  <a:schemeClr val="bg1"/>
                </a:solidFill>
              </a:rPr>
              <a:t>PAUL ‘S CONVERSION</a:t>
            </a:r>
            <a:endParaRPr lang="en-US" b="1" dirty="0">
              <a:solidFill>
                <a:schemeClr val="bg1"/>
              </a:solidFill>
            </a:endParaRPr>
          </a:p>
        </p:txBody>
      </p:sp>
      <p:sp>
        <p:nvSpPr>
          <p:cNvPr id="3" name="Content Placeholder 2"/>
          <p:cNvSpPr>
            <a:spLocks noGrp="1"/>
          </p:cNvSpPr>
          <p:nvPr>
            <p:ph idx="1"/>
          </p:nvPr>
        </p:nvSpPr>
        <p:spPr>
          <a:xfrm>
            <a:off x="457200" y="1600200"/>
            <a:ext cx="8229600" cy="4876800"/>
          </a:xfrm>
        </p:spPr>
        <p:txBody>
          <a:bodyPr>
            <a:normAutofit/>
          </a:bodyPr>
          <a:lstStyle/>
          <a:p>
            <a:r>
              <a:rPr lang="en-US" b="1" dirty="0" smtClean="0"/>
              <a:t>His Zeal: Persecuting Christians </a:t>
            </a:r>
            <a:r>
              <a:rPr lang="en-US" b="1" dirty="0" smtClean="0">
                <a:solidFill>
                  <a:srgbClr val="002060"/>
                </a:solidFill>
              </a:rPr>
              <a:t>(Acts 7:58, 8:1,3; 22:3-4)</a:t>
            </a:r>
          </a:p>
          <a:p>
            <a:r>
              <a:rPr lang="en-US" b="1" dirty="0" smtClean="0"/>
              <a:t>His experience: Bright light, voice of the Lord, blinded three days, praying, neither eating nor drinking  </a:t>
            </a:r>
            <a:r>
              <a:rPr lang="en-US" b="1" dirty="0" smtClean="0">
                <a:solidFill>
                  <a:srgbClr val="002060"/>
                </a:solidFill>
              </a:rPr>
              <a:t>(Acts 9:3-9, Acts 26:16-18)</a:t>
            </a:r>
          </a:p>
          <a:p>
            <a:r>
              <a:rPr lang="en-US" b="1" dirty="0" smtClean="0">
                <a:solidFill>
                  <a:srgbClr val="7030A0"/>
                </a:solidFill>
              </a:rPr>
              <a:t>His question in faith </a:t>
            </a:r>
            <a:r>
              <a:rPr lang="en-US" b="1" dirty="0" smtClean="0"/>
              <a:t>– </a:t>
            </a:r>
            <a:r>
              <a:rPr lang="en-US" b="1" i="1" dirty="0" smtClean="0"/>
              <a:t>“What shall I do Lord” </a:t>
            </a:r>
            <a:r>
              <a:rPr lang="en-US" b="1" dirty="0" smtClean="0">
                <a:solidFill>
                  <a:srgbClr val="002060"/>
                </a:solidFill>
              </a:rPr>
              <a:t>(Acts 22:10)</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304800"/>
            <a:ext cx="8229600" cy="1219200"/>
          </a:xfrm>
          <a:prstGeom prst="rect">
            <a:avLst/>
          </a:prstGeom>
          <a:scene3d>
            <a:camera prst="orthographicFront"/>
            <a:lightRig rig="threePt" dir="t"/>
          </a:scene3d>
          <a:sp3d>
            <a:bevelT w="190500"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b="1" dirty="0" smtClean="0">
                <a:solidFill>
                  <a:schemeClr val="bg1"/>
                </a:solidFill>
              </a:rPr>
              <a:t>PAUL ‘S CONVERSION</a:t>
            </a:r>
            <a:endParaRPr lang="en-US" b="1" dirty="0">
              <a:solidFill>
                <a:schemeClr val="bg1"/>
              </a:solidFill>
            </a:endParaRPr>
          </a:p>
        </p:txBody>
      </p:sp>
      <p:sp>
        <p:nvSpPr>
          <p:cNvPr id="3" name="Content Placeholder 2"/>
          <p:cNvSpPr>
            <a:spLocks noGrp="1"/>
          </p:cNvSpPr>
          <p:nvPr>
            <p:ph idx="1"/>
          </p:nvPr>
        </p:nvSpPr>
        <p:spPr>
          <a:xfrm>
            <a:off x="457200" y="1600200"/>
            <a:ext cx="8229600" cy="4876800"/>
          </a:xfrm>
        </p:spPr>
        <p:txBody>
          <a:bodyPr>
            <a:normAutofit fontScale="92500" lnSpcReduction="10000"/>
          </a:bodyPr>
          <a:lstStyle/>
          <a:p>
            <a:r>
              <a:rPr lang="en-US" b="1" dirty="0" smtClean="0"/>
              <a:t>His Zeal: Persecuting Christians </a:t>
            </a:r>
            <a:r>
              <a:rPr lang="en-US" b="1" dirty="0" smtClean="0">
                <a:solidFill>
                  <a:srgbClr val="002060"/>
                </a:solidFill>
              </a:rPr>
              <a:t>(Acts 7:58, 8:1,3; 22:3-4)</a:t>
            </a:r>
          </a:p>
          <a:p>
            <a:r>
              <a:rPr lang="en-US" b="1" dirty="0" smtClean="0"/>
              <a:t>His experience: Bright light, voice of the Lord, blinded three days, praying, neither eating nor drinking  </a:t>
            </a:r>
            <a:r>
              <a:rPr lang="en-US" b="1" dirty="0" smtClean="0">
                <a:solidFill>
                  <a:srgbClr val="002060"/>
                </a:solidFill>
              </a:rPr>
              <a:t>(Acts 9:3-9, Acts 26:16-18)</a:t>
            </a:r>
          </a:p>
          <a:p>
            <a:r>
              <a:rPr lang="en-US" b="1" dirty="0" smtClean="0"/>
              <a:t>His question in faith – </a:t>
            </a:r>
            <a:r>
              <a:rPr lang="en-US" b="1" i="1" dirty="0" smtClean="0"/>
              <a:t>“What shall I do Lord” </a:t>
            </a:r>
            <a:r>
              <a:rPr lang="en-US" b="1" dirty="0" smtClean="0">
                <a:solidFill>
                  <a:srgbClr val="002060"/>
                </a:solidFill>
              </a:rPr>
              <a:t>(Acts 22:10)</a:t>
            </a:r>
          </a:p>
          <a:p>
            <a:r>
              <a:rPr lang="en-US" b="1" dirty="0" smtClean="0">
                <a:solidFill>
                  <a:srgbClr val="7030A0"/>
                </a:solidFill>
              </a:rPr>
              <a:t>His obedience of faith </a:t>
            </a:r>
            <a:r>
              <a:rPr lang="en-US" b="1" dirty="0" smtClean="0"/>
              <a:t>– Told what to do, arose and was baptized </a:t>
            </a:r>
            <a:r>
              <a:rPr lang="en-US" b="1" dirty="0" smtClean="0">
                <a:solidFill>
                  <a:srgbClr val="002060"/>
                </a:solidFill>
              </a:rPr>
              <a:t>(Acts 9:18, Acts 22:16, 26:18-20)</a:t>
            </a:r>
            <a:endParaRPr lang="en-US" b="1" dirty="0">
              <a:solidFill>
                <a:srgbClr val="00206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304800"/>
            <a:ext cx="8229600" cy="1219200"/>
          </a:xfrm>
          <a:prstGeom prst="rect">
            <a:avLst/>
          </a:prstGeom>
          <a:scene3d>
            <a:camera prst="orthographicFront"/>
            <a:lightRig rig="threePt" dir="t"/>
          </a:scene3d>
          <a:sp3d>
            <a:bevelT w="190500"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b="1" dirty="0" smtClean="0">
                <a:solidFill>
                  <a:schemeClr val="bg1"/>
                </a:solidFill>
              </a:rPr>
              <a:t>PAUL ‘S CONVERSION</a:t>
            </a:r>
            <a:endParaRPr lang="en-US" b="1" dirty="0">
              <a:solidFill>
                <a:schemeClr val="bg1"/>
              </a:solidFill>
            </a:endParaRPr>
          </a:p>
        </p:txBody>
      </p:sp>
      <p:sp>
        <p:nvSpPr>
          <p:cNvPr id="3" name="Content Placeholder 2"/>
          <p:cNvSpPr>
            <a:spLocks noGrp="1"/>
          </p:cNvSpPr>
          <p:nvPr>
            <p:ph idx="1"/>
          </p:nvPr>
        </p:nvSpPr>
        <p:spPr>
          <a:xfrm>
            <a:off x="457200" y="1600200"/>
            <a:ext cx="8229600" cy="4876800"/>
          </a:xfrm>
        </p:spPr>
        <p:txBody>
          <a:bodyPr>
            <a:normAutofit/>
          </a:bodyPr>
          <a:lstStyle/>
          <a:p>
            <a:r>
              <a:rPr lang="en-US" b="1" dirty="0" smtClean="0"/>
              <a:t>When was Paul CONVERTED  (turned from something with its consequences;  connected with repentance)?</a:t>
            </a:r>
          </a:p>
          <a:p>
            <a:pPr lvl="1"/>
            <a:r>
              <a:rPr lang="en-US" sz="3200" b="1" dirty="0" smtClean="0"/>
              <a:t>Blinded by light on way to Damascus?</a:t>
            </a:r>
          </a:p>
          <a:p>
            <a:pPr lvl="1"/>
            <a:r>
              <a:rPr lang="en-US" sz="3200" b="1" dirty="0" smtClean="0"/>
              <a:t>When praying? </a:t>
            </a:r>
            <a:endParaRPr lang="en-US" b="1" dirty="0" smtClean="0"/>
          </a:p>
          <a:p>
            <a:pPr lvl="1">
              <a:buNone/>
            </a:pPr>
            <a:endParaRPr lang="en-US" b="1" dirty="0" smtClean="0"/>
          </a:p>
          <a:p>
            <a:pPr>
              <a:buNone/>
            </a:pPr>
            <a:endParaRPr lang="en-US" b="1" dirty="0">
              <a:solidFill>
                <a:srgbClr val="00206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304800"/>
            <a:ext cx="8229600" cy="1219200"/>
          </a:xfrm>
          <a:prstGeom prst="rect">
            <a:avLst/>
          </a:prstGeom>
          <a:scene3d>
            <a:camera prst="orthographicFront"/>
            <a:lightRig rig="threePt" dir="t"/>
          </a:scene3d>
          <a:sp3d>
            <a:bevelT w="190500"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b="1" dirty="0" smtClean="0">
                <a:solidFill>
                  <a:schemeClr val="bg1"/>
                </a:solidFill>
              </a:rPr>
              <a:t>PAUL ‘S CONVERSION</a:t>
            </a:r>
            <a:endParaRPr lang="en-US" b="1" dirty="0">
              <a:solidFill>
                <a:schemeClr val="bg1"/>
              </a:solidFill>
            </a:endParaRPr>
          </a:p>
        </p:txBody>
      </p:sp>
      <p:sp>
        <p:nvSpPr>
          <p:cNvPr id="3" name="Content Placeholder 2"/>
          <p:cNvSpPr>
            <a:spLocks noGrp="1"/>
          </p:cNvSpPr>
          <p:nvPr>
            <p:ph idx="1"/>
          </p:nvPr>
        </p:nvSpPr>
        <p:spPr>
          <a:xfrm>
            <a:off x="457200" y="1600200"/>
            <a:ext cx="8229600" cy="4876800"/>
          </a:xfrm>
        </p:spPr>
        <p:txBody>
          <a:bodyPr>
            <a:normAutofit/>
          </a:bodyPr>
          <a:lstStyle/>
          <a:p>
            <a:r>
              <a:rPr lang="en-US" b="1" dirty="0" smtClean="0"/>
              <a:t>When was Paul CONVERTED  (turned from something with its consequences;  connected with repentance)?</a:t>
            </a:r>
          </a:p>
          <a:p>
            <a:pPr lvl="1"/>
            <a:r>
              <a:rPr lang="en-US" sz="3200" b="1" dirty="0" smtClean="0"/>
              <a:t>Blinded by light on way to Damascus?</a:t>
            </a:r>
          </a:p>
          <a:p>
            <a:pPr lvl="1"/>
            <a:r>
              <a:rPr lang="en-US" sz="3200" b="1" dirty="0" smtClean="0"/>
              <a:t>When praying? </a:t>
            </a:r>
            <a:endParaRPr lang="en-US" b="1" dirty="0" smtClean="0"/>
          </a:p>
          <a:p>
            <a:r>
              <a:rPr lang="en-US" b="1" dirty="0" smtClean="0"/>
              <a:t>What kind of conversion is there without forgiveness from sin? </a:t>
            </a:r>
          </a:p>
          <a:p>
            <a:pPr lvl="1">
              <a:buNone/>
            </a:pPr>
            <a:endParaRPr lang="en-US" b="1" dirty="0" smtClean="0"/>
          </a:p>
          <a:p>
            <a:pPr>
              <a:buNone/>
            </a:pPr>
            <a:endParaRPr lang="en-US" b="1" dirty="0">
              <a:solidFill>
                <a:srgbClr val="002060"/>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416</TotalTime>
  <Words>739</Words>
  <Application>Microsoft Office PowerPoint</Application>
  <PresentationFormat>On-screen Show (4:3)</PresentationFormat>
  <Paragraphs>65</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PowerPoint Presentation</vt:lpstr>
      <vt:lpstr>PowerPoint Presentation</vt:lpstr>
      <vt:lpstr>PowerPoint Presentation</vt:lpstr>
      <vt:lpstr>PAUL ‘S CONVERSION</vt:lpstr>
      <vt:lpstr>PAUL ‘S CONVERSION</vt:lpstr>
      <vt:lpstr>PAUL ‘S CONVERSION</vt:lpstr>
      <vt:lpstr>PAUL ‘S CONVERSION</vt:lpstr>
      <vt:lpstr>PAUL ‘S CONVERSION</vt:lpstr>
      <vt:lpstr>PAUL ‘S CONVERSION</vt:lpstr>
      <vt:lpstr>THREE PERSPECTIVES </vt:lpstr>
      <vt:lpstr>THREE PERSPECTIVES </vt:lpstr>
      <vt:lpstr>THREE PERSPECTIVES </vt:lpstr>
      <vt:lpstr>THREE PERSPECTIVES </vt:lpstr>
      <vt:lpstr>THREE PERSPECTIVES </vt:lpstr>
      <vt:lpstr>THREE PERSPECTIVES </vt:lpstr>
      <vt:lpstr>THREE PERSPECTIVES </vt:lpstr>
      <vt:lpstr>Believing Jn. 8:24 is a Sin?</vt:lpstr>
      <vt:lpstr>Grounds For God’s Forgiveness?</vt:lpstr>
      <vt:lpstr>Grounds For Salvation?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Jerry</dc:creator>
  <cp:lastModifiedBy>Norris</cp:lastModifiedBy>
  <cp:revision>35</cp:revision>
  <dcterms:created xsi:type="dcterms:W3CDTF">2015-01-17T16:12:48Z</dcterms:created>
  <dcterms:modified xsi:type="dcterms:W3CDTF">2015-01-18T18:34:56Z</dcterms:modified>
</cp:coreProperties>
</file>