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8" r:id="rId5"/>
    <p:sldId id="269" r:id="rId6"/>
    <p:sldId id="270" r:id="rId7"/>
    <p:sldId id="262" r:id="rId8"/>
    <p:sldId id="267" r:id="rId9"/>
    <p:sldId id="261" r:id="rId10"/>
    <p:sldId id="271" r:id="rId11"/>
    <p:sldId id="272" r:id="rId12"/>
    <p:sldId id="273" r:id="rId13"/>
    <p:sldId id="263" r:id="rId14"/>
    <p:sldId id="264" r:id="rId15"/>
    <p:sldId id="274" r:id="rId16"/>
    <p:sldId id="26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2" d="100"/>
          <a:sy n="72" d="100"/>
        </p:scale>
        <p:origin x="-102" y="-10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4E8FB-EA01-408A-8A59-B3727BFF45CF}" type="datetimeFigureOut">
              <a:rPr lang="en-US" smtClean="0"/>
              <a:t>2/21/2016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99556-E557-4451-89B0-3A97E91B600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4E8FB-EA01-408A-8A59-B3727BFF45CF}" type="datetimeFigureOut">
              <a:rPr lang="en-US" smtClean="0"/>
              <a:t>2/21/2016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99556-E557-4451-89B0-3A97E91B600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4E8FB-EA01-408A-8A59-B3727BFF45CF}" type="datetimeFigureOut">
              <a:rPr lang="en-US" smtClean="0"/>
              <a:t>2/21/2016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99556-E557-4451-89B0-3A97E91B600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4E8FB-EA01-408A-8A59-B3727BFF45CF}" type="datetimeFigureOut">
              <a:rPr lang="en-US" smtClean="0"/>
              <a:t>2/21/2016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99556-E557-4451-89B0-3A97E91B600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4E8FB-EA01-408A-8A59-B3727BFF45CF}" type="datetimeFigureOut">
              <a:rPr lang="en-US" smtClean="0"/>
              <a:t>2/21/2016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99556-E557-4451-89B0-3A97E91B600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4E8FB-EA01-408A-8A59-B3727BFF45CF}" type="datetimeFigureOut">
              <a:rPr lang="en-US" smtClean="0"/>
              <a:t>2/21/2016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99556-E557-4451-89B0-3A97E91B600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4E8FB-EA01-408A-8A59-B3727BFF45CF}" type="datetimeFigureOut">
              <a:rPr lang="en-US" smtClean="0"/>
              <a:t>2/21/2016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99556-E557-4451-89B0-3A97E91B600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4E8FB-EA01-408A-8A59-B3727BFF45CF}" type="datetimeFigureOut">
              <a:rPr lang="en-US" smtClean="0"/>
              <a:t>2/21/2016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99556-E557-4451-89B0-3A97E91B600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4E8FB-EA01-408A-8A59-B3727BFF45CF}" type="datetimeFigureOut">
              <a:rPr lang="en-US" smtClean="0"/>
              <a:t>2/21/2016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99556-E557-4451-89B0-3A97E91B600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4E8FB-EA01-408A-8A59-B3727BFF45CF}" type="datetimeFigureOut">
              <a:rPr lang="en-US" smtClean="0"/>
              <a:t>2/21/2016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99556-E557-4451-89B0-3A97E91B600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4E8FB-EA01-408A-8A59-B3727BFF45CF}" type="datetimeFigureOut">
              <a:rPr lang="en-US" smtClean="0"/>
              <a:t>2/21/2016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99556-E557-4451-89B0-3A97E91B600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4E8FB-EA01-408A-8A59-B3727BFF45CF}" type="datetimeFigureOut">
              <a:rPr lang="en-US" smtClean="0"/>
              <a:t>2/21/2016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99556-E557-4451-89B0-3A97E91B6008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152400"/>
            <a:ext cx="777240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How We Establish The Lord’s Authority…</a:t>
            </a:r>
            <a:endParaRPr lang="en-US" sz="5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2057400" y="2209800"/>
            <a:ext cx="484632" cy="978408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4329684" y="2939796"/>
            <a:ext cx="484632" cy="978408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>
            <a:off x="6400800" y="2209800"/>
            <a:ext cx="484632" cy="978408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797315" y="5562600"/>
            <a:ext cx="35493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 Our Lives</a:t>
            </a:r>
            <a:endParaRPr lang="en-US" sz="5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/>
              <a:t>Man healed of leprosy commanded to show self to priest and offer gift </a:t>
            </a:r>
            <a:r>
              <a:rPr lang="en-US" b="1" u="sng" dirty="0"/>
              <a:t>as “Moses commanded” </a:t>
            </a:r>
            <a:r>
              <a:rPr lang="en-US" b="1" dirty="0"/>
              <a:t>(Matthew 8:4, Leviticus 14)</a:t>
            </a:r>
          </a:p>
          <a:p>
            <a:pPr>
              <a:buNone/>
            </a:pP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3400" y="304800"/>
            <a:ext cx="8153400" cy="1143000"/>
          </a:xfrm>
          <a:prstGeom prst="round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1500" y="457200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FOLLOWING JESUS’ EXAMPLE  OF USING THE WORD 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/>
              <a:t>Man healed of leprosy commanded to show self to priest and offer gift </a:t>
            </a:r>
            <a:r>
              <a:rPr lang="en-US" b="1" u="sng" dirty="0"/>
              <a:t>as “Moses commanded” </a:t>
            </a:r>
            <a:r>
              <a:rPr lang="en-US" b="1" dirty="0"/>
              <a:t>(Matthew 8:4, Leviticus 14)</a:t>
            </a:r>
          </a:p>
          <a:p>
            <a:r>
              <a:rPr lang="en-US" b="1" u="sng" dirty="0"/>
              <a:t>“Approved example” </a:t>
            </a:r>
            <a:r>
              <a:rPr lang="en-US" b="1" dirty="0"/>
              <a:t>read in the law established by Jesus to authorize his and his disciples’ action (Matt. 12:5, Num. 28:9-10)</a:t>
            </a:r>
          </a:p>
          <a:p>
            <a:pPr>
              <a:buNone/>
            </a:pP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3400" y="304800"/>
            <a:ext cx="8153400" cy="1143000"/>
          </a:xfrm>
          <a:prstGeom prst="round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1500" y="457200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FOLLOWING JESUS’ EXAMPLE  OF USING THE WORD 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Man healed of leprosy commanded to show self to priest and offer gift </a:t>
            </a:r>
            <a:r>
              <a:rPr lang="en-US" b="1" u="sng" dirty="0"/>
              <a:t>as “Moses commanded” </a:t>
            </a:r>
            <a:r>
              <a:rPr lang="en-US" b="1" dirty="0"/>
              <a:t>(Matthew 8:4, Leviticus 14)</a:t>
            </a:r>
          </a:p>
          <a:p>
            <a:r>
              <a:rPr lang="en-US" b="1" u="sng" dirty="0"/>
              <a:t>“Approved example” </a:t>
            </a:r>
            <a:r>
              <a:rPr lang="en-US" b="1" dirty="0"/>
              <a:t>read in the law established by Jesus to authorize his and his disciples’ action (Matt. 12:5, Num. 28:9-10)</a:t>
            </a:r>
          </a:p>
          <a:p>
            <a:r>
              <a:rPr lang="en-US" b="1" u="sng" dirty="0"/>
              <a:t>“Necessary Inference” </a:t>
            </a:r>
            <a:r>
              <a:rPr lang="en-US" b="1" dirty="0"/>
              <a:t>demanding the hearer to infer what is implied is how Jesus proved the resurrection from the dead </a:t>
            </a:r>
            <a:r>
              <a:rPr lang="en-US" b="1" dirty="0" smtClean="0"/>
              <a:t>(Matt. 22:31-33)</a:t>
            </a:r>
            <a:endParaRPr lang="en-US" b="1" dirty="0"/>
          </a:p>
          <a:p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3400" y="304800"/>
            <a:ext cx="8153400" cy="1143000"/>
          </a:xfrm>
          <a:prstGeom prst="round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1500" y="457200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FOLLOWING JESUS’ EXAMPLE  OF USING THE WORD 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5322" y="2286000"/>
            <a:ext cx="4406678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Partaking of the Lord’s Supper</a:t>
            </a:r>
            <a:endParaRPr lang="en-US" sz="5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0" y="228600"/>
            <a:ext cx="3733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COMMAND – “This do…” </a:t>
            </a:r>
            <a:r>
              <a:rPr lang="en-US" sz="2800" b="1" dirty="0" smtClean="0">
                <a:solidFill>
                  <a:srgbClr val="002060"/>
                </a:solidFill>
              </a:rPr>
              <a:t>(I Cor. 11:24-25)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0" y="2895600"/>
            <a:ext cx="3733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APPROVED EXAMPLE:  “On the First Day of The Week” we were gathered together to break bread </a:t>
            </a:r>
            <a:r>
              <a:rPr lang="en-US" sz="2800" b="1" dirty="0" smtClean="0">
                <a:solidFill>
                  <a:srgbClr val="002060"/>
                </a:solidFill>
              </a:rPr>
              <a:t>(Acts 20:7)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1295400"/>
            <a:ext cx="4419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PRECEPT – “Ye proclaim the Lord’s Death  till He Come” (I Cor. 11:26)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066800" y="5257800"/>
            <a:ext cx="7467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NECESSARY INFERENCE – Partake every first day of the week – every week has a first day  - comes often (Acts 20:7, cf. Ex. 20:8, I Cor. 1126)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Understanding How God’s Authority Relates to Our Lives…</a:t>
            </a:r>
            <a:endParaRPr lang="en-US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905000"/>
            <a:ext cx="8001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The elders want to sponsor a teen square dance to have funds to send the teenagers of the church on a foreign evangelistic mission… 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3810000"/>
            <a:ext cx="6019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If it is not EXPLICITLY CONDEMNED it is A LIBERTY???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Understanding How God’s Authority Relates to Our Lives…</a:t>
            </a:r>
            <a:endParaRPr lang="en-US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905000"/>
            <a:ext cx="8001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The elders want to sponsor a teen square dance to have funds to send the teenagers of the church on a foreign evangelistic mission… 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3810000"/>
            <a:ext cx="6019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If it is not EXPLICITLY CONDEMNED it is A LIBERTY???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5181600"/>
            <a:ext cx="838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We have approved example for obtaining funds by the church– free will offerings on the first day of the week  ( I Cor. 16:1-2, 2 Cor. 11:8, Phil. 4:15-16)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Understanding How God’s Authority Relates to Our Lives…</a:t>
            </a:r>
            <a:endParaRPr lang="en-US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905000"/>
            <a:ext cx="8001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What should I believe regarding marriage – same sex, marrying one divorced???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41148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God’s word CHANGES WITH THE TIMES? 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4800600"/>
            <a:ext cx="8382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We have a PRECEPT from God regarding “the faith” </a:t>
            </a:r>
            <a:r>
              <a:rPr lang="en-US" sz="2800" b="1" dirty="0" smtClean="0">
                <a:solidFill>
                  <a:srgbClr val="002060"/>
                </a:solidFill>
              </a:rPr>
              <a:t>(Jude 3</a:t>
            </a:r>
            <a:r>
              <a:rPr lang="en-US" sz="2800" b="1" dirty="0" smtClean="0"/>
              <a:t>);  marriage – one man –one woman- for life </a:t>
            </a:r>
            <a:r>
              <a:rPr lang="en-US" sz="2800" b="1" dirty="0" smtClean="0">
                <a:solidFill>
                  <a:srgbClr val="002060"/>
                </a:solidFill>
              </a:rPr>
              <a:t>(Matthew 19:4, 9)</a:t>
            </a:r>
            <a:r>
              <a:rPr lang="en-US" sz="2800" b="1" dirty="0" smtClean="0"/>
              <a:t>; regarding women teaching over men, qualifications… </a:t>
            </a:r>
            <a:r>
              <a:rPr lang="en-US" sz="2800" b="1" dirty="0" smtClean="0">
                <a:solidFill>
                  <a:srgbClr val="002060"/>
                </a:solidFill>
              </a:rPr>
              <a:t>( I Tim. 2:12, 3:2)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3048000"/>
            <a:ext cx="6400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What should I believe regarding “women elders” , “women teachers”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152400"/>
            <a:ext cx="777240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How We Establish The Lord’s Authority…</a:t>
            </a:r>
            <a:endParaRPr lang="en-US" sz="5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2057400" y="2209800"/>
            <a:ext cx="484632" cy="978408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4329684" y="2939796"/>
            <a:ext cx="484632" cy="978408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>
            <a:off x="6400800" y="2209800"/>
            <a:ext cx="484632" cy="978408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797315" y="5562600"/>
            <a:ext cx="35493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 Our Lives</a:t>
            </a:r>
            <a:endParaRPr lang="en-US" sz="5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3962400"/>
            <a:ext cx="8001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/>
              <a:t>God’s Word </a:t>
            </a:r>
            <a:r>
              <a:rPr lang="en-US" sz="2800" b="1" dirty="0" smtClean="0"/>
              <a:t>is “Authoritative” – Inspired of God, Unchangeable, Ultimate Judge                                      (2 Tim. 3:16-17, Deut. 4:2, Rev. 22:18-19, I Cor. 4:6, Jn. 12:48-49)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PRECEPTS OF THE LORD to believe </a:t>
            </a:r>
            <a:r>
              <a:rPr lang="en-US" b="1" i="1" dirty="0" smtClean="0"/>
              <a:t>“All Souls Matter” </a:t>
            </a:r>
            <a:r>
              <a:rPr lang="en-US" b="1" dirty="0" smtClean="0">
                <a:solidFill>
                  <a:srgbClr val="002060"/>
                </a:solidFill>
              </a:rPr>
              <a:t>(Jn. 3:16, 2 Pet. 3:9, Lk. 19:10)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533400" y="304800"/>
            <a:ext cx="8153400" cy="1143000"/>
          </a:xfrm>
          <a:prstGeom prst="round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1500" y="457200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Establishing Lord’s Authority From God’s Revealed Word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PRECEPTS OF THE LORD to believe </a:t>
            </a:r>
            <a:r>
              <a:rPr lang="en-US" b="1" i="1" dirty="0" smtClean="0"/>
              <a:t>“All Souls Matter” </a:t>
            </a:r>
            <a:r>
              <a:rPr lang="en-US" b="1" dirty="0" smtClean="0">
                <a:solidFill>
                  <a:srgbClr val="002060"/>
                </a:solidFill>
              </a:rPr>
              <a:t>(Jn. 3:16, 2 Pet. 3:9, Lk. 19:10)</a:t>
            </a:r>
          </a:p>
          <a:p>
            <a:r>
              <a:rPr lang="en-US" b="1" dirty="0" smtClean="0"/>
              <a:t>What the Lord COMMANDS – “Love Your Enemies” </a:t>
            </a:r>
            <a:r>
              <a:rPr lang="en-US" b="1" dirty="0" smtClean="0">
                <a:solidFill>
                  <a:srgbClr val="002060"/>
                </a:solidFill>
              </a:rPr>
              <a:t>(Matt.5:44-48)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533400" y="304800"/>
            <a:ext cx="8153400" cy="1143000"/>
          </a:xfrm>
          <a:prstGeom prst="round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1500" y="457200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Establishing Lord’s Authority From God’s Revealed Word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PRECEPTS OF THE LORD to believe </a:t>
            </a:r>
            <a:r>
              <a:rPr lang="en-US" b="1" i="1" dirty="0" smtClean="0"/>
              <a:t>“All Souls Matter” </a:t>
            </a:r>
            <a:r>
              <a:rPr lang="en-US" b="1" dirty="0" smtClean="0">
                <a:solidFill>
                  <a:srgbClr val="002060"/>
                </a:solidFill>
              </a:rPr>
              <a:t>(Jn. 3:16, 2 Pet. 3:9, Lk. 19:10)</a:t>
            </a:r>
          </a:p>
          <a:p>
            <a:r>
              <a:rPr lang="en-US" b="1" dirty="0" smtClean="0"/>
              <a:t>What the Lord COMMANDS – “Love Your Enemies” </a:t>
            </a:r>
            <a:r>
              <a:rPr lang="en-US" b="1" dirty="0" smtClean="0">
                <a:solidFill>
                  <a:srgbClr val="002060"/>
                </a:solidFill>
              </a:rPr>
              <a:t>(Matt.5:44-48)</a:t>
            </a:r>
          </a:p>
          <a:p>
            <a:r>
              <a:rPr lang="en-US" b="1" dirty="0" smtClean="0"/>
              <a:t>APPROVED EXAMPLES to follow – Paul as He follows Christ </a:t>
            </a:r>
            <a:r>
              <a:rPr lang="en-US" b="1" dirty="0" smtClean="0">
                <a:solidFill>
                  <a:srgbClr val="002060"/>
                </a:solidFill>
              </a:rPr>
              <a:t>(Phil. 4:9, I Cor. 10:33-11:1,              I Cor. 4:16-17)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533400" y="304800"/>
            <a:ext cx="8153400" cy="1143000"/>
          </a:xfrm>
          <a:prstGeom prst="round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1500" y="457200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Establishing Lord’s Authority From God’s Revealed Word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PRECEPTS OF THE LORD to believe </a:t>
            </a:r>
            <a:r>
              <a:rPr lang="en-US" b="1" i="1" dirty="0" smtClean="0"/>
              <a:t>“All Souls Matter” </a:t>
            </a:r>
            <a:r>
              <a:rPr lang="en-US" b="1" dirty="0" smtClean="0">
                <a:solidFill>
                  <a:srgbClr val="002060"/>
                </a:solidFill>
              </a:rPr>
              <a:t>(Jn. 3:16, 2 Pet. 3:9, Lk. 19:10)</a:t>
            </a:r>
          </a:p>
          <a:p>
            <a:r>
              <a:rPr lang="en-US" b="1" dirty="0" smtClean="0"/>
              <a:t>What the Lord COMMANDS – “Love Your Enemies” </a:t>
            </a:r>
            <a:r>
              <a:rPr lang="en-US" b="1" dirty="0" smtClean="0">
                <a:solidFill>
                  <a:srgbClr val="002060"/>
                </a:solidFill>
              </a:rPr>
              <a:t>(Matt.5:44-48)</a:t>
            </a:r>
          </a:p>
          <a:p>
            <a:r>
              <a:rPr lang="en-US" b="1" dirty="0" smtClean="0"/>
              <a:t>APPROVED EXAMPLES to follow – Paul as He follows Christ </a:t>
            </a:r>
            <a:r>
              <a:rPr lang="en-US" b="1" dirty="0" smtClean="0">
                <a:solidFill>
                  <a:srgbClr val="002060"/>
                </a:solidFill>
              </a:rPr>
              <a:t>(Phil. 4:9, I Cor. 10:33-11:1,              I Cor. 4:16-17) </a:t>
            </a:r>
          </a:p>
          <a:p>
            <a:r>
              <a:rPr lang="en-US" b="1" dirty="0" smtClean="0"/>
              <a:t>NECESSARY INFERENCE from what the author is IMPLYING – Baptism is immersion </a:t>
            </a:r>
            <a:r>
              <a:rPr lang="en-US" b="1" dirty="0" smtClean="0">
                <a:solidFill>
                  <a:srgbClr val="002060"/>
                </a:solidFill>
              </a:rPr>
              <a:t>(Jn. 3:23, Rom. 6:3-4, Acts 8:38) 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3400" y="304800"/>
            <a:ext cx="8153400" cy="1143000"/>
          </a:xfrm>
          <a:prstGeom prst="round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1500" y="457200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Establishing Lord’s Authority From God’s Revealed Word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/>
              <a:t>Jesus appealed to the </a:t>
            </a:r>
            <a:r>
              <a:rPr lang="en-US" b="1" u="sng" dirty="0"/>
              <a:t>literal interpretation of commands</a:t>
            </a:r>
            <a:r>
              <a:rPr lang="en-US" b="1" dirty="0"/>
              <a:t> from Scripture to establish </a:t>
            </a:r>
            <a:r>
              <a:rPr lang="en-US" b="1" dirty="0" smtClean="0"/>
              <a:t>practice – “How readest thou the law?”      </a:t>
            </a:r>
            <a:r>
              <a:rPr lang="en-US" b="1" dirty="0" smtClean="0">
                <a:solidFill>
                  <a:srgbClr val="002060"/>
                </a:solidFill>
              </a:rPr>
              <a:t>(Lk. 10:25-28)</a:t>
            </a:r>
          </a:p>
          <a:p>
            <a:pPr>
              <a:buNone/>
            </a:pPr>
            <a:endParaRPr lang="en-US" b="1" dirty="0"/>
          </a:p>
        </p:txBody>
      </p:sp>
      <p:sp>
        <p:nvSpPr>
          <p:cNvPr id="4" name="Rounded Rectangle 3"/>
          <p:cNvSpPr/>
          <p:nvPr/>
        </p:nvSpPr>
        <p:spPr>
          <a:xfrm>
            <a:off x="533400" y="304800"/>
            <a:ext cx="8153400" cy="1143000"/>
          </a:xfrm>
          <a:prstGeom prst="round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1500" y="457200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FOLLOWING JESUS’ EXAMPLE  OF APPROACHING THE WORD 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/>
              <a:t>Jesus appealed to the </a:t>
            </a:r>
            <a:r>
              <a:rPr lang="en-US" b="1" u="sng" dirty="0"/>
              <a:t>literal interpretation of commands</a:t>
            </a:r>
            <a:r>
              <a:rPr lang="en-US" b="1" dirty="0"/>
              <a:t> from Scripture to establish </a:t>
            </a:r>
            <a:r>
              <a:rPr lang="en-US" b="1" dirty="0" smtClean="0"/>
              <a:t>practice – “How readest thou the law?”      </a:t>
            </a:r>
            <a:r>
              <a:rPr lang="en-US" b="1" dirty="0" smtClean="0">
                <a:solidFill>
                  <a:srgbClr val="002060"/>
                </a:solidFill>
              </a:rPr>
              <a:t>(Lk. 10:25-28)</a:t>
            </a:r>
          </a:p>
          <a:p>
            <a:r>
              <a:rPr lang="en-US" b="1" dirty="0"/>
              <a:t>Jesus </a:t>
            </a:r>
            <a:r>
              <a:rPr lang="en-US" b="1" u="sng" dirty="0"/>
              <a:t>literally applied Scripture </a:t>
            </a:r>
            <a:r>
              <a:rPr lang="en-US" b="1" dirty="0"/>
              <a:t>when determining action against woman taken in adultery </a:t>
            </a:r>
            <a:r>
              <a:rPr lang="en-US" b="1" dirty="0">
                <a:solidFill>
                  <a:srgbClr val="002060"/>
                </a:solidFill>
              </a:rPr>
              <a:t>(Jn. </a:t>
            </a:r>
            <a:r>
              <a:rPr lang="en-US" b="1" dirty="0" smtClean="0">
                <a:solidFill>
                  <a:srgbClr val="002060"/>
                </a:solidFill>
              </a:rPr>
              <a:t>8:1-11, Deut. 17:6-7)</a:t>
            </a:r>
            <a:endParaRPr lang="en-US" b="1" dirty="0">
              <a:solidFill>
                <a:srgbClr val="002060"/>
              </a:solidFill>
            </a:endParaRPr>
          </a:p>
          <a:p>
            <a:endParaRPr lang="en-US" b="1" dirty="0"/>
          </a:p>
        </p:txBody>
      </p:sp>
      <p:sp>
        <p:nvSpPr>
          <p:cNvPr id="4" name="Rounded Rectangle 3"/>
          <p:cNvSpPr/>
          <p:nvPr/>
        </p:nvSpPr>
        <p:spPr>
          <a:xfrm>
            <a:off x="533400" y="304800"/>
            <a:ext cx="8153400" cy="1143000"/>
          </a:xfrm>
          <a:prstGeom prst="round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1500" y="457200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FOLLOWING JESUS’ EXAMPLE  OF APPROACHING THE WORD 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3400" y="304800"/>
            <a:ext cx="8153400" cy="1143000"/>
          </a:xfrm>
          <a:prstGeom prst="round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1500" y="457200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FOLLOWING JESUS’ EXAMPLE  OF USING THE WORD 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886</Words>
  <Application>Microsoft Office PowerPoint</Application>
  <PresentationFormat>On-screen Show (4:3)</PresentationFormat>
  <Paragraphs>51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Jerry</dc:creator>
  <cp:lastModifiedBy>Norris Long</cp:lastModifiedBy>
  <cp:revision>14</cp:revision>
  <dcterms:created xsi:type="dcterms:W3CDTF">2016-02-21T12:14:30Z</dcterms:created>
  <dcterms:modified xsi:type="dcterms:W3CDTF">2016-02-21T19:47:42Z</dcterms:modified>
</cp:coreProperties>
</file>