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2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447C7-6CFB-44C1-948B-924D98CC53AC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418CC-BCC7-4D3E-ABB2-ACE13FEC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418CC-BCC7-4D3E-ABB2-ACE13FECE1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418CC-BCC7-4D3E-ABB2-ACE13FECE1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E61572-9EE5-4285-A9A3-78A6E41536C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747389F-EE89-4BDA-BF3F-604D3A34B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124200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tx1"/>
                </a:solidFill>
                <a:latin typeface="Georgia" pitchFamily="18" charset="0"/>
              </a:rPr>
              <a:t>GOD-CENTERED</a:t>
            </a:r>
            <a:r>
              <a:rPr lang="en-US" sz="7200" b="1" dirty="0" smtClean="0">
                <a:latin typeface="Georgia" pitchFamily="18" charset="0"/>
              </a:rPr>
              <a:t/>
            </a:r>
            <a:br>
              <a:rPr lang="en-US" sz="7200" b="1" dirty="0" smtClean="0">
                <a:latin typeface="Georgia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4800" b="1" dirty="0" smtClean="0">
                <a:latin typeface="Kristen ITC" pitchFamily="66" charset="0"/>
              </a:rPr>
              <a:t>NOT</a:t>
            </a:r>
            <a:r>
              <a:rPr lang="en-US" sz="4800" b="1" dirty="0" smtClean="0">
                <a:latin typeface="Georgia" pitchFamily="18" charset="0"/>
              </a:rPr>
              <a:t> </a:t>
            </a:r>
            <a:r>
              <a:rPr lang="en-US" sz="4800" b="1" dirty="0" smtClean="0">
                <a:latin typeface="Kristen ITC" pitchFamily="66" charset="0"/>
              </a:rPr>
              <a:t>MAN-FOCUSED</a:t>
            </a:r>
            <a:endParaRPr lang="en-US" sz="4800" b="1" dirty="0">
              <a:latin typeface="Kristen ITC" pitchFamily="66" charset="0"/>
            </a:endParaRPr>
          </a:p>
        </p:txBody>
      </p:sp>
      <p:pic>
        <p:nvPicPr>
          <p:cNvPr id="6" name="Picture 5" descr="stairs-to-heaven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799"/>
            <a:ext cx="9144000" cy="5476875"/>
          </a:xfrm>
          <a:prstGeom prst="rect">
            <a:avLst/>
          </a:prstGeom>
        </p:spPr>
      </p:pic>
      <p:pic>
        <p:nvPicPr>
          <p:cNvPr id="8" name="Picture 7" descr="Man-Silhouette-Clip-Art-Vector-Download1_ch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200400"/>
            <a:ext cx="3581400" cy="35052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8991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latin typeface="Georgia" pitchFamily="18" charset="0"/>
              </a:rPr>
              <a:t>			   </a:t>
            </a:r>
            <a:r>
              <a:rPr lang="en-US" sz="4800" b="1" u="sng" dirty="0" smtClean="0">
                <a:latin typeface="Georgia" pitchFamily="18" charset="0"/>
              </a:rPr>
              <a:t>1 Corinthians 11:1</a:t>
            </a:r>
            <a:r>
              <a:rPr lang="en-US" sz="4800" b="1" dirty="0" smtClean="0">
                <a:latin typeface="Georgia" pitchFamily="18" charset="0"/>
              </a:rPr>
              <a:t> - 		   Imitate me, just as I 		   also</a:t>
            </a:r>
            <a:r>
              <a:rPr lang="en-US" sz="4800" b="1" i="1" dirty="0" smtClean="0">
                <a:latin typeface="Georgia" pitchFamily="18" charset="0"/>
              </a:rPr>
              <a:t> </a:t>
            </a:r>
            <a:r>
              <a:rPr lang="en-US" sz="4800" b="1" i="1" u="sng" dirty="0" smtClean="0">
                <a:latin typeface="Georgia" pitchFamily="18" charset="0"/>
              </a:rPr>
              <a:t>imitate Christ</a:t>
            </a:r>
            <a:r>
              <a:rPr lang="en-US" sz="4800" b="1" i="1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en-US" sz="4800" b="1" dirty="0" smtClean="0">
                <a:latin typeface="Georgia" pitchFamily="18" charset="0"/>
              </a:rPr>
              <a:t>	Paul Was </a:t>
            </a:r>
            <a:r>
              <a:rPr lang="en-US" sz="5400" b="1" i="1" dirty="0" smtClean="0">
                <a:latin typeface="Georgia" pitchFamily="18" charset="0"/>
              </a:rPr>
              <a:t>God-Centered</a:t>
            </a:r>
            <a:r>
              <a:rPr lang="en-US" sz="4800" b="1" dirty="0" smtClean="0">
                <a:latin typeface="Georgia" pitchFamily="18" charset="0"/>
              </a:rPr>
              <a:t> Not Man-Focused: Humbly Serving GOD &amp; Fellow Man</a:t>
            </a:r>
          </a:p>
          <a:p>
            <a:pPr>
              <a:buNone/>
            </a:pPr>
            <a:endParaRPr lang="en-US" sz="800" b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4800" b="1" i="1" dirty="0" smtClean="0">
                <a:latin typeface="Georgia" pitchFamily="18" charset="0"/>
              </a:rPr>
              <a:t>Are We Imitating Christ In Serving Others Humbly</a:t>
            </a:r>
            <a:r>
              <a:rPr lang="en-US" sz="4800" b="1" dirty="0" smtClean="0">
                <a:latin typeface="Georgia" pitchFamily="18" charset="0"/>
              </a:rPr>
              <a:t>?</a:t>
            </a:r>
          </a:p>
        </p:txBody>
      </p:sp>
      <p:pic>
        <p:nvPicPr>
          <p:cNvPr id="4" name="Picture 3" descr="bib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228600"/>
            <a:ext cx="1981200" cy="2221345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10000"/>
            <a:ext cx="5867400" cy="2514600"/>
          </a:xfrm>
        </p:spPr>
        <p:txBody>
          <a:bodyPr>
            <a:noAutofit/>
          </a:bodyPr>
          <a:lstStyle/>
          <a:p>
            <a:r>
              <a:rPr lang="en-US" sz="9600" b="1" i="1" dirty="0" smtClean="0">
                <a:solidFill>
                  <a:schemeClr val="tx1"/>
                </a:solidFill>
                <a:latin typeface="Kristen ITC" pitchFamily="66" charset="0"/>
              </a:rPr>
              <a:t>Service</a:t>
            </a:r>
            <a:endParaRPr lang="en-US" sz="9600" b="1" i="1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124200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tx1"/>
                </a:solidFill>
                <a:latin typeface="Georgia" pitchFamily="18" charset="0"/>
              </a:rPr>
              <a:t>GOD-CENTERED</a:t>
            </a:r>
            <a:r>
              <a:rPr lang="en-US" sz="7200" b="1" dirty="0" smtClean="0">
                <a:latin typeface="Georgia" pitchFamily="18" charset="0"/>
              </a:rPr>
              <a:t/>
            </a:r>
            <a:br>
              <a:rPr lang="en-US" sz="7200" b="1" dirty="0" smtClean="0">
                <a:latin typeface="Georgia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4800" b="1" dirty="0" smtClean="0">
                <a:latin typeface="Kristen ITC" pitchFamily="66" charset="0"/>
              </a:rPr>
              <a:t>NOT</a:t>
            </a:r>
            <a:r>
              <a:rPr lang="en-US" sz="4800" b="1" dirty="0" smtClean="0">
                <a:latin typeface="Georgia" pitchFamily="18" charset="0"/>
              </a:rPr>
              <a:t> </a:t>
            </a:r>
            <a:r>
              <a:rPr lang="en-US" sz="4800" b="1" dirty="0" smtClean="0">
                <a:latin typeface="Kristen ITC" pitchFamily="66" charset="0"/>
              </a:rPr>
              <a:t>MAN-FOCUSED</a:t>
            </a:r>
            <a:endParaRPr lang="en-US" sz="4800" b="1" dirty="0">
              <a:latin typeface="Kristen ITC" pitchFamily="66" charset="0"/>
            </a:endParaRPr>
          </a:p>
        </p:txBody>
      </p:sp>
      <p:pic>
        <p:nvPicPr>
          <p:cNvPr id="5" name="Picture 4" descr="washing-of-the-feet-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24200"/>
            <a:ext cx="3352800" cy="54864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352800"/>
            <a:ext cx="5867400" cy="3200400"/>
          </a:xfrm>
        </p:spPr>
        <p:txBody>
          <a:bodyPr>
            <a:noAutofit/>
          </a:bodyPr>
          <a:lstStyle/>
          <a:p>
            <a:r>
              <a:rPr lang="en-US" sz="9600" b="1" i="1" dirty="0" smtClean="0">
                <a:solidFill>
                  <a:schemeClr val="tx1"/>
                </a:solidFill>
                <a:latin typeface="Kristen ITC" pitchFamily="66" charset="0"/>
              </a:rPr>
              <a:t>Humbly Serving</a:t>
            </a:r>
            <a:endParaRPr lang="en-US" sz="9600" b="1" i="1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124200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tx1"/>
                </a:solidFill>
                <a:latin typeface="Georgia" pitchFamily="18" charset="0"/>
              </a:rPr>
              <a:t>GOD-CENTERED</a:t>
            </a:r>
            <a:r>
              <a:rPr lang="en-US" sz="7200" b="1" dirty="0" smtClean="0">
                <a:latin typeface="Georgia" pitchFamily="18" charset="0"/>
              </a:rPr>
              <a:t/>
            </a:r>
            <a:br>
              <a:rPr lang="en-US" sz="7200" b="1" dirty="0" smtClean="0">
                <a:latin typeface="Georgia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4800" b="1" dirty="0" smtClean="0">
                <a:latin typeface="Kristen ITC" pitchFamily="66" charset="0"/>
              </a:rPr>
              <a:t>NOT</a:t>
            </a:r>
            <a:r>
              <a:rPr lang="en-US" sz="4800" b="1" dirty="0" smtClean="0">
                <a:latin typeface="Georgia" pitchFamily="18" charset="0"/>
              </a:rPr>
              <a:t> </a:t>
            </a:r>
            <a:r>
              <a:rPr lang="en-US" sz="4800" b="1" dirty="0" smtClean="0">
                <a:latin typeface="Kristen ITC" pitchFamily="66" charset="0"/>
              </a:rPr>
              <a:t>MAN-FOCUSED</a:t>
            </a:r>
            <a:endParaRPr lang="en-US" sz="4800" b="1" dirty="0">
              <a:latin typeface="Kristen ITC" pitchFamily="66" charset="0"/>
            </a:endParaRPr>
          </a:p>
        </p:txBody>
      </p:sp>
      <p:pic>
        <p:nvPicPr>
          <p:cNvPr id="5" name="Picture 4" descr="washing-of-the-feet-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24200"/>
            <a:ext cx="3352800" cy="54864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95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  <a:latin typeface="Georgia" pitchFamily="18" charset="0"/>
              </a:rPr>
              <a:t>HUMBLY</a:t>
            </a:r>
            <a:r>
              <a:rPr lang="en-US" sz="9600" b="1" dirty="0" smtClean="0">
                <a:latin typeface="Georgia" pitchFamily="18" charset="0"/>
              </a:rPr>
              <a:t> SERVING</a:t>
            </a:r>
            <a:endParaRPr lang="en-US" sz="9600" b="1" dirty="0">
              <a:latin typeface="Georgia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36576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  <a:latin typeface="Georgia" pitchFamily="18" charset="0"/>
              </a:rPr>
              <a:t>	      </a:t>
            </a:r>
            <a:r>
              <a:rPr lang="en-US" sz="7200" b="1" i="1" dirty="0" smtClean="0">
                <a:solidFill>
                  <a:schemeClr val="tx1"/>
                </a:solidFill>
                <a:latin typeface="Georgia" pitchFamily="18" charset="0"/>
              </a:rPr>
              <a:t>Acts 20:19 	</a:t>
            </a:r>
            <a:r>
              <a:rPr lang="en-US" sz="6600" b="1" dirty="0" smtClean="0">
                <a:solidFill>
                  <a:schemeClr val="tx1"/>
                </a:solidFill>
                <a:latin typeface="Georgia" pitchFamily="18" charset="0"/>
              </a:rPr>
              <a:t>serving the Lord   	with all humility…</a:t>
            </a:r>
            <a:endParaRPr lang="en-US" sz="66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0" name="Picture 9" descr="bib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124200"/>
            <a:ext cx="1447800" cy="1623291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267200" y="5105400"/>
            <a:ext cx="3581400" cy="1752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3124200"/>
            <a:ext cx="35814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36576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  <a:latin typeface="Georgia" pitchFamily="18" charset="0"/>
              </a:rPr>
              <a:t>	</a:t>
            </a:r>
            <a:r>
              <a:rPr lang="en-US" sz="54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  <a:latin typeface="Georgia" pitchFamily="18" charset="0"/>
              </a:rPr>
              <a:t>What                                  	We Do</a:t>
            </a:r>
          </a:p>
          <a:p>
            <a:pPr algn="l"/>
            <a:r>
              <a:rPr lang="en-US" sz="6000" b="1" dirty="0" smtClean="0">
                <a:solidFill>
                  <a:schemeClr val="bg1"/>
                </a:solidFill>
                <a:latin typeface="Georgia" pitchFamily="18" charset="0"/>
              </a:rPr>
              <a:t>					</a:t>
            </a:r>
            <a:r>
              <a:rPr lang="en-US" sz="5400" b="1" i="1" dirty="0" smtClean="0">
                <a:solidFill>
                  <a:schemeClr val="bg1"/>
                </a:solidFill>
                <a:latin typeface="Georgia" pitchFamily="18" charset="0"/>
              </a:rPr>
              <a:t>How We 						   Do It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95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  <a:latin typeface="Georgia" pitchFamily="18" charset="0"/>
              </a:rPr>
              <a:t>HUMBLY</a:t>
            </a:r>
            <a:r>
              <a:rPr lang="en-US" sz="9600" b="1" dirty="0" smtClean="0">
                <a:latin typeface="Georgia" pitchFamily="18" charset="0"/>
              </a:rPr>
              <a:t> SERVING</a:t>
            </a:r>
            <a:endParaRPr lang="en-US" sz="9600" b="1" dirty="0">
              <a:latin typeface="Georgia" pitchFamily="18" charset="0"/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4191000" y="2743200"/>
            <a:ext cx="731519" cy="1752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7848600" y="685800"/>
            <a:ext cx="1066800" cy="5105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5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35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3124200"/>
            <a:ext cx="35814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36576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  <a:latin typeface="Georgia" pitchFamily="18" charset="0"/>
              </a:rPr>
              <a:t>	</a:t>
            </a:r>
            <a:r>
              <a:rPr lang="en-US" sz="54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  <a:latin typeface="Georgia" pitchFamily="18" charset="0"/>
              </a:rPr>
              <a:t>What                                  	We Do</a:t>
            </a:r>
          </a:p>
          <a:p>
            <a:pPr algn="l"/>
            <a:endParaRPr lang="en-US" sz="1600" b="1" i="1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Georgia" pitchFamily="18" charset="0"/>
              </a:rPr>
              <a:t>an act of helpful activity; help; aid:    </a:t>
            </a:r>
            <a:r>
              <a:rPr lang="en-US" sz="3600" b="1" i="1" dirty="0" smtClean="0">
                <a:solidFill>
                  <a:schemeClr val="tx1"/>
                </a:solidFill>
                <a:latin typeface="Georgia" pitchFamily="18" charset="0"/>
              </a:rPr>
              <a:t>to do someone a service</a:t>
            </a:r>
          </a:p>
          <a:p>
            <a:pPr algn="l"/>
            <a:endParaRPr lang="en-US" sz="5400" b="1" i="1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95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  <a:latin typeface="Georgia" pitchFamily="18" charset="0"/>
              </a:rPr>
              <a:t>HUMBLY</a:t>
            </a:r>
            <a:r>
              <a:rPr lang="en-US" sz="9600" b="1" dirty="0" smtClean="0">
                <a:latin typeface="Georgia" pitchFamily="18" charset="0"/>
              </a:rPr>
              <a:t> SERVING</a:t>
            </a:r>
            <a:endParaRPr lang="en-US" sz="9600" b="1" dirty="0">
              <a:latin typeface="Georgia" pitchFamily="18" charset="0"/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4191000" y="2743200"/>
            <a:ext cx="731519" cy="1752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267200" y="5105400"/>
            <a:ext cx="3581400" cy="1752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 smtClean="0">
                <a:solidFill>
                  <a:schemeClr val="tx1"/>
                </a:solidFill>
                <a:latin typeface="Georgia" pitchFamily="18" charset="0"/>
              </a:rPr>
              <a:t>marked by meekness or modesty in behavior, attitude, or spirit; not arrogant or prideful</a:t>
            </a:r>
          </a:p>
          <a:p>
            <a:pPr algn="l"/>
            <a:endParaRPr lang="en-US" sz="43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r>
              <a:rPr lang="en-US" sz="6400" b="1" i="1" dirty="0" smtClean="0">
                <a:solidFill>
                  <a:schemeClr val="bg1"/>
                </a:solidFill>
                <a:latin typeface="Georgia" pitchFamily="18" charset="0"/>
              </a:rPr>
              <a:t>				    </a:t>
            </a:r>
            <a:r>
              <a:rPr lang="en-US" sz="5800" b="1" i="1" dirty="0" smtClean="0">
                <a:solidFill>
                  <a:schemeClr val="bg1"/>
                </a:solidFill>
                <a:latin typeface="Georgia" pitchFamily="18" charset="0"/>
              </a:rPr>
              <a:t>How We 						   Do It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95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  <a:latin typeface="Georgia" pitchFamily="18" charset="0"/>
              </a:rPr>
              <a:t>HUMBLY</a:t>
            </a:r>
            <a:r>
              <a:rPr lang="en-US" sz="9600" b="1" dirty="0" smtClean="0">
                <a:latin typeface="Georgia" pitchFamily="18" charset="0"/>
              </a:rPr>
              <a:t> SERVING</a:t>
            </a:r>
            <a:endParaRPr lang="en-US" sz="9600" b="1" dirty="0">
              <a:latin typeface="Georgia" pitchFamily="18" charset="0"/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7848600" y="685800"/>
            <a:ext cx="1066800" cy="5105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9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solidFill>
                  <a:schemeClr val="tx1"/>
                </a:solidFill>
                <a:latin typeface="Georgia" pitchFamily="18" charset="0"/>
              </a:rPr>
              <a:t>HUMBLY SERVING</a:t>
            </a:r>
            <a:endParaRPr lang="en-US" sz="66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89916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i="1" dirty="0" smtClean="0">
                <a:latin typeface="Georgia" pitchFamily="18" charset="0"/>
              </a:rPr>
              <a:t>	The Christian Life Is One Of Service</a:t>
            </a:r>
          </a:p>
          <a:p>
            <a:pPr algn="ctr">
              <a:buNone/>
            </a:pPr>
            <a:r>
              <a:rPr lang="en-US" sz="5400" b="1" dirty="0" smtClean="0">
                <a:latin typeface="Georgia" pitchFamily="18" charset="0"/>
              </a:rPr>
              <a:t>Christ’s Teaching</a:t>
            </a:r>
          </a:p>
          <a:p>
            <a:pPr algn="ctr">
              <a:buNone/>
            </a:pPr>
            <a:r>
              <a:rPr lang="en-US" sz="4800" b="1" dirty="0" smtClean="0">
                <a:latin typeface="Georgia" pitchFamily="18" charset="0"/>
              </a:rPr>
              <a:t>Matthew 6:24; 20:20-27</a:t>
            </a:r>
          </a:p>
          <a:p>
            <a:pPr algn="ctr">
              <a:buNone/>
            </a:pPr>
            <a:r>
              <a:rPr lang="en-US" sz="5400" b="1" dirty="0" smtClean="0">
                <a:latin typeface="Georgia" pitchFamily="18" charset="0"/>
              </a:rPr>
              <a:t>Christ’s Example</a:t>
            </a:r>
          </a:p>
          <a:p>
            <a:pPr algn="ctr">
              <a:buNone/>
            </a:pPr>
            <a:r>
              <a:rPr lang="en-US" sz="4800" b="1" dirty="0" smtClean="0">
                <a:latin typeface="Georgia" pitchFamily="18" charset="0"/>
              </a:rPr>
              <a:t>Mat.20:28; 1 Pet.2:21-25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8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4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solidFill>
                  <a:schemeClr val="tx1"/>
                </a:solidFill>
                <a:latin typeface="Georgia" pitchFamily="18" charset="0"/>
              </a:rPr>
              <a:t>HUMBLY SERVING</a:t>
            </a:r>
            <a:endParaRPr lang="en-US" sz="66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89916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i="1" dirty="0" smtClean="0">
                <a:latin typeface="Georgia" pitchFamily="18" charset="0"/>
              </a:rPr>
              <a:t> 	Christian’s Attitude Is One Of Humility</a:t>
            </a:r>
            <a:endParaRPr lang="en-US" sz="4400" b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Georgia" pitchFamily="18" charset="0"/>
              </a:rPr>
              <a:t>Christ’s Teaching</a:t>
            </a:r>
          </a:p>
          <a:p>
            <a:pPr algn="ctr">
              <a:buNone/>
            </a:pPr>
            <a:r>
              <a:rPr lang="en-US" sz="4800" b="1" dirty="0" smtClean="0">
                <a:latin typeface="Georgia" pitchFamily="18" charset="0"/>
              </a:rPr>
              <a:t>1 Pet.5:5; Lk.10:16; 17:7-10</a:t>
            </a:r>
          </a:p>
          <a:p>
            <a:pPr algn="ctr">
              <a:buNone/>
            </a:pPr>
            <a:r>
              <a:rPr lang="en-US" sz="5400" b="1" dirty="0" smtClean="0">
                <a:latin typeface="Georgia" pitchFamily="18" charset="0"/>
              </a:rPr>
              <a:t>Christ’s Example</a:t>
            </a:r>
          </a:p>
          <a:p>
            <a:pPr algn="ctr">
              <a:buNone/>
            </a:pPr>
            <a:r>
              <a:rPr lang="en-US" sz="4800" b="1" dirty="0" smtClean="0">
                <a:latin typeface="Georgia" pitchFamily="18" charset="0"/>
              </a:rPr>
              <a:t>John 13:3-17; Phil.2:4-8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8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4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</TotalTime>
  <Words>38</Words>
  <Application>Microsoft Office PowerPoint</Application>
  <PresentationFormat>On-screen Show (4:3)</PresentationFormat>
  <Paragraphs>36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GOD-CENTERED  NOT MAN-FOCUSED</vt:lpstr>
      <vt:lpstr>GOD-CENTERED  NOT MAN-FOCUSED</vt:lpstr>
      <vt:lpstr>GOD-CENTERED  NOT MAN-FOCUSED</vt:lpstr>
      <vt:lpstr>HUMBLY SERVING</vt:lpstr>
      <vt:lpstr>HUMBLY SERVING</vt:lpstr>
      <vt:lpstr>HUMBLY SERVING</vt:lpstr>
      <vt:lpstr>HUMBLY SERVING</vt:lpstr>
      <vt:lpstr>HUMBLY SERVING</vt:lpstr>
      <vt:lpstr>HUMBLY SERVING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GOD-CENTERED  NOT MAN-FOCUSED</dc:title>
  <dc:creator>O'neal</dc:creator>
  <cp:lastModifiedBy>O'neal</cp:lastModifiedBy>
  <cp:revision>7</cp:revision>
  <dcterms:created xsi:type="dcterms:W3CDTF">2014-06-26T13:16:28Z</dcterms:created>
  <dcterms:modified xsi:type="dcterms:W3CDTF">2014-07-05T21:50:44Z</dcterms:modified>
</cp:coreProperties>
</file>