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9" r:id="rId4"/>
    <p:sldId id="260" r:id="rId5"/>
    <p:sldId id="261" r:id="rId6"/>
    <p:sldId id="262" r:id="rId7"/>
    <p:sldId id="263"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56" d="100"/>
          <a:sy n="56" d="100"/>
        </p:scale>
        <p:origin x="-78" y="-15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8D61E4-791A-47BF-8DC4-D41D1BDB4E23}" type="datetimeFigureOut">
              <a:rPr lang="en-US" smtClean="0"/>
              <a:t>8/24/2014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94A5B-729E-4C28-8D1F-907E72C02A6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8D61E4-791A-47BF-8DC4-D41D1BDB4E23}" type="datetimeFigureOut">
              <a:rPr lang="en-US" smtClean="0"/>
              <a:t>8/24/2014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94A5B-729E-4C28-8D1F-907E72C02A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8D61E4-791A-47BF-8DC4-D41D1BDB4E23}" type="datetimeFigureOut">
              <a:rPr lang="en-US" smtClean="0"/>
              <a:t>8/24/2014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94A5B-729E-4C28-8D1F-907E72C02A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8D61E4-791A-47BF-8DC4-D41D1BDB4E23}" type="datetimeFigureOut">
              <a:rPr lang="en-US" smtClean="0"/>
              <a:t>8/24/2014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94A5B-729E-4C28-8D1F-907E72C02A6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8D61E4-791A-47BF-8DC4-D41D1BDB4E23}" type="datetimeFigureOut">
              <a:rPr lang="en-US" smtClean="0"/>
              <a:t>8/24/2014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94A5B-729E-4C28-8D1F-907E72C02A6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8D61E4-791A-47BF-8DC4-D41D1BDB4E23}" type="datetimeFigureOut">
              <a:rPr lang="en-US" smtClean="0"/>
              <a:t>8/24/2014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94A5B-729E-4C28-8D1F-907E72C02A6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8D61E4-791A-47BF-8DC4-D41D1BDB4E23}" type="datetimeFigureOut">
              <a:rPr lang="en-US" smtClean="0"/>
              <a:t>8/24/2014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494A5B-729E-4C28-8D1F-907E72C02A6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8D61E4-791A-47BF-8DC4-D41D1BDB4E23}" type="datetimeFigureOut">
              <a:rPr lang="en-US" smtClean="0"/>
              <a:t>8/24/2014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494A5B-729E-4C28-8D1F-907E72C02A6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8D61E4-791A-47BF-8DC4-D41D1BDB4E23}" type="datetimeFigureOut">
              <a:rPr lang="en-US" smtClean="0"/>
              <a:t>8/24/2014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494A5B-729E-4C28-8D1F-907E72C02A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D61E4-791A-47BF-8DC4-D41D1BDB4E23}" type="datetimeFigureOut">
              <a:rPr lang="en-US" smtClean="0"/>
              <a:t>8/24/2014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94A5B-729E-4C28-8D1F-907E72C02A6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D61E4-791A-47BF-8DC4-D41D1BDB4E23}" type="datetimeFigureOut">
              <a:rPr lang="en-US" smtClean="0"/>
              <a:t>8/24/2014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94A5B-729E-4C28-8D1F-907E72C02A6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D61E4-791A-47BF-8DC4-D41D1BDB4E23}" type="datetimeFigureOut">
              <a:rPr lang="en-US" smtClean="0"/>
              <a:t>8/24/2014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494A5B-729E-4C28-8D1F-907E72C02A6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n.wikipedia.org/wiki/File:CiceroBust.jp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source=images&amp;cd=&amp;cad=rja&amp;uact=8&amp;docid=0fZDq6zlSU929M&amp;tbnid=RLVqWk95Bn9m6M:&amp;ved=0CAgQjRw&amp;url=http://www.moser-pennyroyal.com/moser-pennyroyal/Ashen_Sky.html&amp;ei=1b8cU8D8FYbLkQeqr4GQCQ&amp;psig=AFQjCNE-u7ac64THEcnIZHeYcaRSbzP-fA&amp;ust=1394479445549381"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File:Josephusbust.jp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n.wikipedia.org/wiki/File:Lucianus.jp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136338"/>
            <a:ext cx="8077200" cy="258532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solidFill>
                  <a:srgbClr val="002060"/>
                </a:solidFill>
                <a:effectLst>
                  <a:outerShdw blurRad="50800" dist="39000" dir="5460000" algn="tl">
                    <a:srgbClr val="000000">
                      <a:alpha val="38000"/>
                    </a:srgbClr>
                  </a:outerShdw>
                </a:effectLst>
              </a:rPr>
              <a:t>What Do Ancient Non-Christian Writers say about Christ?</a:t>
            </a:r>
            <a:endParaRPr lang="en-US" sz="5400" b="1" cap="none" spc="0" dirty="0">
              <a:ln w="11430"/>
              <a:solidFill>
                <a:srgbClr val="002060"/>
              </a:solidFill>
              <a:effectLst>
                <a:outerShdw blurRad="50800" dist="39000" dir="5460000" algn="tl">
                  <a:srgbClr val="000000">
                    <a:alpha val="38000"/>
                  </a:srgbClr>
                </a:outerShdw>
              </a:effectLst>
            </a:endParaRPr>
          </a:p>
        </p:txBody>
      </p:sp>
      <p:sp>
        <p:nvSpPr>
          <p:cNvPr id="3" name="TextBox 2"/>
          <p:cNvSpPr txBox="1"/>
          <p:nvPr/>
        </p:nvSpPr>
        <p:spPr>
          <a:xfrm>
            <a:off x="304800" y="609600"/>
            <a:ext cx="5334000" cy="1077218"/>
          </a:xfrm>
          <a:prstGeom prst="rect">
            <a:avLst/>
          </a:prstGeom>
          <a:noFill/>
        </p:spPr>
        <p:txBody>
          <a:bodyPr wrap="square" rtlCol="0">
            <a:spAutoFit/>
          </a:bodyPr>
          <a:lstStyle/>
          <a:p>
            <a:r>
              <a:rPr lang="en-US" sz="3200" b="1" dirty="0" smtClean="0"/>
              <a:t>Did Jesus actually live according to secular history?  </a:t>
            </a:r>
            <a:endParaRPr lang="en-US" sz="3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0" y="228600"/>
            <a:ext cx="6324600" cy="6494085"/>
          </a:xfrm>
          <a:prstGeom prst="rect">
            <a:avLst/>
          </a:prstGeom>
        </p:spPr>
        <p:txBody>
          <a:bodyPr wrap="square">
            <a:spAutoFit/>
          </a:bodyPr>
          <a:lstStyle/>
          <a:p>
            <a:r>
              <a:rPr lang="en-US" sz="3200" b="1" dirty="0" smtClean="0"/>
              <a:t>Nero fastened the guilt . . . on a class hated for their abominations, called Christians by the populace. </a:t>
            </a:r>
            <a:r>
              <a:rPr lang="en-US" sz="3200" b="1" dirty="0" err="1" smtClean="0"/>
              <a:t>Christus</a:t>
            </a:r>
            <a:r>
              <a:rPr lang="en-US" sz="3200" b="1" dirty="0" smtClean="0"/>
              <a:t>, from whom the name had its origin, suffered the extreme penalty during the reign of Tiberius at the hands of . . . Pontius Pilatus, and a most mischievous superstition, thus checked for the moment, again broke out not only in Judaea, the first source of the evil, but even in Rome. . . (Annals 15. 44)</a:t>
            </a:r>
            <a:endParaRPr lang="en-US" sz="3200" b="1" dirty="0"/>
          </a:p>
        </p:txBody>
      </p:sp>
      <p:pic>
        <p:nvPicPr>
          <p:cNvPr id="2050" name="Picture 2" descr="http://upload.wikimedia.org/wikipedia/commons/thumb/2/23/CiceroBust.jpg/170px-CiceroBust.jpg">
            <a:hlinkClick r:id="rId2"/>
          </p:cNvPr>
          <p:cNvPicPr>
            <a:picLocks noChangeAspect="1" noChangeArrowheads="1"/>
          </p:cNvPicPr>
          <p:nvPr/>
        </p:nvPicPr>
        <p:blipFill>
          <a:blip r:embed="rId3" cstate="print"/>
          <a:srcRect/>
          <a:stretch>
            <a:fillRect/>
          </a:stretch>
        </p:blipFill>
        <p:spPr bwMode="auto">
          <a:xfrm>
            <a:off x="228600" y="1143000"/>
            <a:ext cx="2167602" cy="3200400"/>
          </a:xfrm>
          <a:prstGeom prst="rect">
            <a:avLst/>
          </a:prstGeom>
          <a:noFill/>
        </p:spPr>
      </p:pic>
      <p:sp>
        <p:nvSpPr>
          <p:cNvPr id="5" name="TextBox 4"/>
          <p:cNvSpPr txBox="1"/>
          <p:nvPr/>
        </p:nvSpPr>
        <p:spPr>
          <a:xfrm>
            <a:off x="457200" y="5334000"/>
            <a:ext cx="1828800" cy="584775"/>
          </a:xfrm>
          <a:prstGeom prst="rect">
            <a:avLst/>
          </a:prstGeom>
          <a:noFill/>
        </p:spPr>
        <p:txBody>
          <a:bodyPr wrap="square" rtlCol="0">
            <a:spAutoFit/>
          </a:bodyPr>
          <a:lstStyle/>
          <a:p>
            <a:r>
              <a:rPr lang="en-US" sz="3200" b="1" dirty="0" smtClean="0"/>
              <a:t>A.D. 116</a:t>
            </a:r>
            <a:endParaRPr lang="en-US" sz="3200" b="1" dirty="0"/>
          </a:p>
        </p:txBody>
      </p:sp>
      <p:sp>
        <p:nvSpPr>
          <p:cNvPr id="6" name="TextBox 5"/>
          <p:cNvSpPr txBox="1"/>
          <p:nvPr/>
        </p:nvSpPr>
        <p:spPr>
          <a:xfrm>
            <a:off x="228600" y="4572000"/>
            <a:ext cx="2057400" cy="584775"/>
          </a:xfrm>
          <a:prstGeom prst="rect">
            <a:avLst/>
          </a:prstGeom>
          <a:noFill/>
        </p:spPr>
        <p:txBody>
          <a:bodyPr wrap="square" rtlCol="0">
            <a:spAutoFit/>
          </a:bodyPr>
          <a:lstStyle/>
          <a:p>
            <a:pPr algn="ctr"/>
            <a:r>
              <a:rPr lang="en-US" sz="3200" b="1" dirty="0" smtClean="0"/>
              <a:t>Tacitus</a:t>
            </a:r>
            <a:endParaRPr lang="en-US" sz="3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moser-pennyroyal.com/moser-pennyroyal/Ashen_Sky_files/6.%20PLINY%20the%20Younger.jpg">
            <a:hlinkClick r:id="rId2"/>
          </p:cNvPr>
          <p:cNvPicPr>
            <a:picLocks noChangeAspect="1" noChangeArrowheads="1"/>
          </p:cNvPicPr>
          <p:nvPr/>
        </p:nvPicPr>
        <p:blipFill>
          <a:blip r:embed="rId3" cstate="print"/>
          <a:srcRect/>
          <a:stretch>
            <a:fillRect/>
          </a:stretch>
        </p:blipFill>
        <p:spPr bwMode="auto">
          <a:xfrm>
            <a:off x="152400" y="1447800"/>
            <a:ext cx="2607957" cy="2590800"/>
          </a:xfrm>
          <a:prstGeom prst="rect">
            <a:avLst/>
          </a:prstGeom>
          <a:noFill/>
        </p:spPr>
      </p:pic>
      <p:sp>
        <p:nvSpPr>
          <p:cNvPr id="3" name="Rectangle 2"/>
          <p:cNvSpPr/>
          <p:nvPr/>
        </p:nvSpPr>
        <p:spPr>
          <a:xfrm>
            <a:off x="2819400" y="381000"/>
            <a:ext cx="6324600" cy="5755422"/>
          </a:xfrm>
          <a:prstGeom prst="rect">
            <a:avLst/>
          </a:prstGeom>
        </p:spPr>
        <p:txBody>
          <a:bodyPr wrap="square">
            <a:spAutoFit/>
          </a:bodyPr>
          <a:lstStyle/>
          <a:p>
            <a:r>
              <a:rPr lang="en-US" sz="2800" b="1" dirty="0" smtClean="0"/>
              <a:t>They were in the habit of meeting on a certain fixed day before it was light, when they sang in alternate verses a hymn to Christ, as to a god, and bound themselves by a solemn oath, not to any wicked deeds, but never to commit any fraud, theft or adultery, never to falsify their word, nor deny a trust when they should be called upon to deliver it up; after which it was their custom to separate, and then reassemble to partake of food--but food of an ordinary and innocent kind</a:t>
            </a:r>
            <a:r>
              <a:rPr lang="en-US" sz="3200" b="1" dirty="0" smtClean="0"/>
              <a:t>.</a:t>
            </a:r>
            <a:endParaRPr lang="en-US" sz="3200" b="1" dirty="0"/>
          </a:p>
        </p:txBody>
      </p:sp>
      <p:sp>
        <p:nvSpPr>
          <p:cNvPr id="4" name="TextBox 3"/>
          <p:cNvSpPr txBox="1"/>
          <p:nvPr/>
        </p:nvSpPr>
        <p:spPr>
          <a:xfrm>
            <a:off x="381000" y="5257800"/>
            <a:ext cx="2209800" cy="523220"/>
          </a:xfrm>
          <a:prstGeom prst="rect">
            <a:avLst/>
          </a:prstGeom>
          <a:noFill/>
        </p:spPr>
        <p:txBody>
          <a:bodyPr wrap="square" rtlCol="0">
            <a:spAutoFit/>
          </a:bodyPr>
          <a:lstStyle/>
          <a:p>
            <a:r>
              <a:rPr lang="en-US" sz="2800" b="1" dirty="0" smtClean="0"/>
              <a:t>A.D. 61 - 112</a:t>
            </a:r>
            <a:endParaRPr lang="en-US" sz="2800" b="1" dirty="0"/>
          </a:p>
        </p:txBody>
      </p:sp>
      <p:sp>
        <p:nvSpPr>
          <p:cNvPr id="5" name="TextBox 4"/>
          <p:cNvSpPr txBox="1"/>
          <p:nvPr/>
        </p:nvSpPr>
        <p:spPr>
          <a:xfrm>
            <a:off x="457200" y="4114800"/>
            <a:ext cx="2133600" cy="1077218"/>
          </a:xfrm>
          <a:prstGeom prst="rect">
            <a:avLst/>
          </a:prstGeom>
          <a:noFill/>
        </p:spPr>
        <p:txBody>
          <a:bodyPr wrap="square" rtlCol="0">
            <a:spAutoFit/>
          </a:bodyPr>
          <a:lstStyle/>
          <a:p>
            <a:pPr algn="ctr"/>
            <a:r>
              <a:rPr lang="en-US" sz="3200" b="1" dirty="0" smtClean="0"/>
              <a:t>Pliny the Younger</a:t>
            </a:r>
            <a:endParaRPr lang="en-US" sz="32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381000"/>
            <a:ext cx="6705600" cy="5509200"/>
          </a:xfrm>
          <a:prstGeom prst="rect">
            <a:avLst/>
          </a:prstGeom>
        </p:spPr>
        <p:txBody>
          <a:bodyPr wrap="square">
            <a:spAutoFit/>
          </a:bodyPr>
          <a:lstStyle/>
          <a:p>
            <a:r>
              <a:rPr lang="en-US" sz="3200" b="1" dirty="0" smtClean="0"/>
              <a:t>About this time there lived Jesus, a wise man, if indeed one ought to call him a man. For he . . . wrought surprising feats. . . . He was the Christ. When Pilate . . .condemned him to be crucified, those who had . . . come to love him did not give up their affection for him. On the third day he appeared . . . restored to life. . . . And the tribe of Christians . . . has . . . not disappeared.</a:t>
            </a:r>
            <a:endParaRPr lang="en-US" sz="3200" b="1" dirty="0"/>
          </a:p>
        </p:txBody>
      </p:sp>
      <p:pic>
        <p:nvPicPr>
          <p:cNvPr id="17410" name="Picture 2" descr="Josephusbust.jpg">
            <a:hlinkClick r:id="rId2"/>
          </p:cNvPr>
          <p:cNvPicPr>
            <a:picLocks noChangeAspect="1" noChangeArrowheads="1"/>
          </p:cNvPicPr>
          <p:nvPr/>
        </p:nvPicPr>
        <p:blipFill>
          <a:blip r:embed="rId3" cstate="print"/>
          <a:srcRect/>
          <a:stretch>
            <a:fillRect/>
          </a:stretch>
        </p:blipFill>
        <p:spPr bwMode="auto">
          <a:xfrm>
            <a:off x="228600" y="1371600"/>
            <a:ext cx="2095500" cy="3133726"/>
          </a:xfrm>
          <a:prstGeom prst="rect">
            <a:avLst/>
          </a:prstGeom>
          <a:noFill/>
        </p:spPr>
      </p:pic>
      <p:sp>
        <p:nvSpPr>
          <p:cNvPr id="4" name="TextBox 3"/>
          <p:cNvSpPr txBox="1"/>
          <p:nvPr/>
        </p:nvSpPr>
        <p:spPr>
          <a:xfrm>
            <a:off x="304800" y="5257800"/>
            <a:ext cx="2057400" cy="523220"/>
          </a:xfrm>
          <a:prstGeom prst="rect">
            <a:avLst/>
          </a:prstGeom>
          <a:noFill/>
        </p:spPr>
        <p:txBody>
          <a:bodyPr wrap="square" rtlCol="0">
            <a:spAutoFit/>
          </a:bodyPr>
          <a:lstStyle/>
          <a:p>
            <a:r>
              <a:rPr lang="en-US" sz="2800" b="1" dirty="0" smtClean="0"/>
              <a:t>A.D. 37-100</a:t>
            </a:r>
            <a:endParaRPr lang="en-US" sz="2800" b="1" dirty="0"/>
          </a:p>
        </p:txBody>
      </p:sp>
      <p:sp>
        <p:nvSpPr>
          <p:cNvPr id="5" name="Rectangle 4"/>
          <p:cNvSpPr/>
          <p:nvPr/>
        </p:nvSpPr>
        <p:spPr>
          <a:xfrm>
            <a:off x="4953000" y="5334000"/>
            <a:ext cx="4191000" cy="523220"/>
          </a:xfrm>
          <a:prstGeom prst="rect">
            <a:avLst/>
          </a:prstGeom>
        </p:spPr>
        <p:txBody>
          <a:bodyPr wrap="square">
            <a:spAutoFit/>
          </a:bodyPr>
          <a:lstStyle/>
          <a:p>
            <a:r>
              <a:rPr lang="en-US" sz="2800" b="1" i="1" dirty="0" smtClean="0"/>
              <a:t>(Antiquities 18.63-64)</a:t>
            </a:r>
            <a:endParaRPr lang="en-US" sz="2800" b="1" dirty="0"/>
          </a:p>
        </p:txBody>
      </p:sp>
      <p:sp>
        <p:nvSpPr>
          <p:cNvPr id="6" name="TextBox 5"/>
          <p:cNvSpPr txBox="1"/>
          <p:nvPr/>
        </p:nvSpPr>
        <p:spPr>
          <a:xfrm>
            <a:off x="381000" y="4648200"/>
            <a:ext cx="1828800" cy="584775"/>
          </a:xfrm>
          <a:prstGeom prst="rect">
            <a:avLst/>
          </a:prstGeom>
          <a:noFill/>
        </p:spPr>
        <p:txBody>
          <a:bodyPr wrap="square" rtlCol="0">
            <a:spAutoFit/>
          </a:bodyPr>
          <a:lstStyle/>
          <a:p>
            <a:r>
              <a:rPr lang="en-US" sz="3200" b="1" dirty="0" smtClean="0"/>
              <a:t>Josephus</a:t>
            </a:r>
            <a:endParaRPr lang="en-US" sz="3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28343"/>
            <a:ext cx="4572000" cy="4801314"/>
          </a:xfrm>
          <a:prstGeom prst="rect">
            <a:avLst/>
          </a:prstGeom>
        </p:spPr>
        <p:txBody>
          <a:bodyPr>
            <a:spAutoFit/>
          </a:bodyPr>
          <a:lstStyle/>
          <a:p>
            <a:r>
              <a:rPr lang="en-US" dirty="0" smtClean="0"/>
              <a:t>(</a:t>
            </a:r>
            <a:r>
              <a:rPr lang="en-US" dirty="0" err="1" smtClean="0"/>
              <a:t>Habermas</a:t>
            </a:r>
            <a:r>
              <a:rPr lang="en-US" dirty="0" smtClean="0"/>
              <a:t>, </a:t>
            </a:r>
            <a:r>
              <a:rPr lang="en-US" i="1" dirty="0" smtClean="0"/>
              <a:t>The Historical Jesus</a:t>
            </a:r>
            <a:r>
              <a:rPr lang="en-US" dirty="0" smtClean="0"/>
              <a:t>, 194). The passage reads as follows: "At this time there was a wise man who was called Jesus. His conduct was good and (he) was known to be virtuous. And many people from among the Jews and the other nations became his disciples. Pilate condemned him to be crucified and to die. But those who had become his disciples did not abandon his discipleship. They reported that he had appeared to them three days after his crucifixion, and that he was alive; accordingly he was perhaps the Messiah, concerning whom the prophets have recounted wonders." (Quoted in James H. </a:t>
            </a:r>
            <a:r>
              <a:rPr lang="en-US" dirty="0" err="1" smtClean="0"/>
              <a:t>Charlesworth</a:t>
            </a:r>
            <a:r>
              <a:rPr lang="en-US" dirty="0" smtClean="0"/>
              <a:t>, </a:t>
            </a:r>
            <a:r>
              <a:rPr lang="en-US" i="1" dirty="0" smtClean="0"/>
              <a:t>Jesus Within Judaism</a:t>
            </a:r>
            <a:r>
              <a:rPr lang="en-US" dirty="0" smtClean="0"/>
              <a:t>, (Garden City: Doubleday, 1988), 95, cited in </a:t>
            </a:r>
            <a:r>
              <a:rPr lang="en-US" dirty="0" err="1" smtClean="0"/>
              <a:t>Habermas</a:t>
            </a:r>
            <a:r>
              <a:rPr lang="en-US" dirty="0" smtClean="0"/>
              <a:t>, </a:t>
            </a:r>
            <a:r>
              <a:rPr lang="en-US" i="1" dirty="0" smtClean="0"/>
              <a:t>The Historical Jesus</a:t>
            </a:r>
            <a:r>
              <a:rPr lang="en-US" dirty="0" smtClean="0"/>
              <a:t>, 194).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 y="1752600"/>
            <a:ext cx="8458200" cy="2554545"/>
          </a:xfrm>
          <a:prstGeom prst="rect">
            <a:avLst/>
          </a:prstGeom>
        </p:spPr>
        <p:txBody>
          <a:bodyPr wrap="square">
            <a:spAutoFit/>
          </a:bodyPr>
          <a:lstStyle/>
          <a:p>
            <a:r>
              <a:rPr lang="en-US" sz="3200" b="1" dirty="0" smtClean="0"/>
              <a:t>On the eve of the Passover </a:t>
            </a:r>
            <a:r>
              <a:rPr lang="en-US" sz="3200" b="1" dirty="0" err="1" smtClean="0"/>
              <a:t>Yeshu</a:t>
            </a:r>
            <a:r>
              <a:rPr lang="en-US" sz="3200" b="1" dirty="0" smtClean="0"/>
              <a:t> was hanged. For forty days before the execution took place, a herald . . . cried, "He is going forth to be stoned because he has practiced sorcery and enticed Israel to apostasy."</a:t>
            </a:r>
            <a:endParaRPr lang="en-US" sz="3200" b="1" dirty="0"/>
          </a:p>
        </p:txBody>
      </p:sp>
      <p:sp>
        <p:nvSpPr>
          <p:cNvPr id="3" name="Rectangle 2"/>
          <p:cNvSpPr/>
          <p:nvPr/>
        </p:nvSpPr>
        <p:spPr>
          <a:xfrm>
            <a:off x="533400" y="4876800"/>
            <a:ext cx="8077200" cy="1384995"/>
          </a:xfrm>
          <a:prstGeom prst="rect">
            <a:avLst/>
          </a:prstGeom>
        </p:spPr>
        <p:txBody>
          <a:bodyPr wrap="square">
            <a:spAutoFit/>
          </a:bodyPr>
          <a:lstStyle/>
          <a:p>
            <a:r>
              <a:rPr lang="en-US" sz="2800" b="1" i="1" dirty="0" smtClean="0"/>
              <a:t>The Babylonian Talmud</a:t>
            </a:r>
            <a:r>
              <a:rPr lang="en-US" sz="2800" b="1" dirty="0" smtClean="0"/>
              <a:t>, transl. by I. Epstein (London: </a:t>
            </a:r>
            <a:r>
              <a:rPr lang="en-US" sz="2800" b="1" dirty="0" err="1" smtClean="0"/>
              <a:t>Soncino</a:t>
            </a:r>
            <a:r>
              <a:rPr lang="en-US" sz="2800" b="1" dirty="0" smtClean="0"/>
              <a:t>, 1935), vol. III, Sanhedrin 43a, 281, cited in </a:t>
            </a:r>
            <a:r>
              <a:rPr lang="en-US" sz="2800" b="1" dirty="0" err="1" smtClean="0"/>
              <a:t>Habermas</a:t>
            </a:r>
            <a:r>
              <a:rPr lang="en-US" sz="2800" b="1" dirty="0" smtClean="0"/>
              <a:t>, The Historical Jesus, 203.</a:t>
            </a:r>
            <a:endParaRPr lang="en-US"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1443841"/>
            <a:ext cx="6629400" cy="3970318"/>
          </a:xfrm>
          <a:prstGeom prst="rect">
            <a:avLst/>
          </a:prstGeom>
        </p:spPr>
        <p:txBody>
          <a:bodyPr wrap="square">
            <a:spAutoFit/>
          </a:bodyPr>
          <a:lstStyle/>
          <a:p>
            <a:r>
              <a:rPr lang="en-US" sz="2800" b="1" dirty="0" smtClean="0"/>
              <a:t>The Christians . . . worship a man to this day--the distinguished personage who introduced their novel rites, and was crucified on that account. . . . [It] was impressed on them by their original lawgiver that they are all brothers, from the moment that they are converted, and deny the gods of Greece, and worship the crucified sage, and live after his laws.</a:t>
            </a:r>
            <a:endParaRPr lang="en-US" sz="2800" b="1" dirty="0"/>
          </a:p>
        </p:txBody>
      </p:sp>
      <p:pic>
        <p:nvPicPr>
          <p:cNvPr id="18434" name="Picture 2" descr="Lucianus.jpg">
            <a:hlinkClick r:id="rId2"/>
          </p:cNvPr>
          <p:cNvPicPr>
            <a:picLocks noChangeAspect="1" noChangeArrowheads="1"/>
          </p:cNvPicPr>
          <p:nvPr/>
        </p:nvPicPr>
        <p:blipFill>
          <a:blip r:embed="rId3" cstate="print"/>
          <a:srcRect/>
          <a:stretch>
            <a:fillRect/>
          </a:stretch>
        </p:blipFill>
        <p:spPr bwMode="auto">
          <a:xfrm>
            <a:off x="228600" y="1295400"/>
            <a:ext cx="1981200" cy="3162301"/>
          </a:xfrm>
          <a:prstGeom prst="rect">
            <a:avLst/>
          </a:prstGeom>
          <a:noFill/>
        </p:spPr>
      </p:pic>
      <p:sp>
        <p:nvSpPr>
          <p:cNvPr id="4" name="TextBox 3"/>
          <p:cNvSpPr txBox="1"/>
          <p:nvPr/>
        </p:nvSpPr>
        <p:spPr>
          <a:xfrm>
            <a:off x="152400" y="5029200"/>
            <a:ext cx="2209800" cy="523220"/>
          </a:xfrm>
          <a:prstGeom prst="rect">
            <a:avLst/>
          </a:prstGeom>
          <a:noFill/>
        </p:spPr>
        <p:txBody>
          <a:bodyPr wrap="square" rtlCol="0">
            <a:spAutoFit/>
          </a:bodyPr>
          <a:lstStyle/>
          <a:p>
            <a:r>
              <a:rPr lang="en-US" sz="2800" b="1" dirty="0" smtClean="0"/>
              <a:t>A.D. 125-180</a:t>
            </a:r>
            <a:endParaRPr lang="en-US" sz="2800" b="1" dirty="0"/>
          </a:p>
        </p:txBody>
      </p:sp>
      <p:sp>
        <p:nvSpPr>
          <p:cNvPr id="6" name="TextBox 5"/>
          <p:cNvSpPr txBox="1"/>
          <p:nvPr/>
        </p:nvSpPr>
        <p:spPr>
          <a:xfrm>
            <a:off x="457200" y="4495800"/>
            <a:ext cx="1828800" cy="584775"/>
          </a:xfrm>
          <a:prstGeom prst="rect">
            <a:avLst/>
          </a:prstGeom>
          <a:noFill/>
        </p:spPr>
        <p:txBody>
          <a:bodyPr wrap="square" rtlCol="0">
            <a:spAutoFit/>
          </a:bodyPr>
          <a:lstStyle/>
          <a:p>
            <a:r>
              <a:rPr lang="en-US" sz="3200" b="1" dirty="0" smtClean="0"/>
              <a:t>Lucian</a:t>
            </a:r>
            <a:endParaRPr lang="en-US" sz="32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Non-Christian Sources For Jesus </a:t>
            </a:r>
            <a:endParaRPr lang="en-US" b="1" dirty="0"/>
          </a:p>
        </p:txBody>
      </p:sp>
      <p:sp>
        <p:nvSpPr>
          <p:cNvPr id="3" name="Content Placeholder 2"/>
          <p:cNvSpPr>
            <a:spLocks noGrp="1"/>
          </p:cNvSpPr>
          <p:nvPr>
            <p:ph idx="1"/>
          </p:nvPr>
        </p:nvSpPr>
        <p:spPr>
          <a:xfrm>
            <a:off x="457200" y="1166018"/>
            <a:ext cx="8229600" cy="5463382"/>
          </a:xfrm>
        </p:spPr>
        <p:txBody>
          <a:bodyPr>
            <a:normAutofit fontScale="92500" lnSpcReduction="20000"/>
          </a:bodyPr>
          <a:lstStyle/>
          <a:p>
            <a:r>
              <a:rPr lang="en-US" b="1" dirty="0" smtClean="0"/>
              <a:t>Jesus was wise – sage </a:t>
            </a:r>
            <a:r>
              <a:rPr lang="en-US" b="1" dirty="0" smtClean="0">
                <a:solidFill>
                  <a:srgbClr val="002060"/>
                </a:solidFill>
              </a:rPr>
              <a:t>(Josephus, Lucian)</a:t>
            </a:r>
          </a:p>
          <a:p>
            <a:r>
              <a:rPr lang="en-US" b="1" dirty="0" smtClean="0"/>
              <a:t> Powerful, revered </a:t>
            </a:r>
            <a:r>
              <a:rPr lang="en-US" b="1" dirty="0" smtClean="0">
                <a:solidFill>
                  <a:srgbClr val="002060"/>
                </a:solidFill>
              </a:rPr>
              <a:t>teacher (Pliny, Talmud, Lucian)</a:t>
            </a:r>
          </a:p>
          <a:p>
            <a:r>
              <a:rPr lang="en-US" b="1" dirty="0" smtClean="0"/>
              <a:t>Miraculous Deeds attributed to Jesus </a:t>
            </a:r>
            <a:r>
              <a:rPr lang="en-US" b="1" dirty="0" smtClean="0">
                <a:solidFill>
                  <a:srgbClr val="002060"/>
                </a:solidFill>
              </a:rPr>
              <a:t>(Josephus, Talmud)</a:t>
            </a:r>
          </a:p>
          <a:p>
            <a:r>
              <a:rPr lang="en-US" b="1" dirty="0" smtClean="0"/>
              <a:t>Jesus was crucified – Pontius Pilate - Passover </a:t>
            </a:r>
            <a:r>
              <a:rPr lang="en-US" b="1" dirty="0" smtClean="0">
                <a:solidFill>
                  <a:srgbClr val="002060"/>
                </a:solidFill>
              </a:rPr>
              <a:t>(Tacitus, Josephus, Talmud, Lucian) </a:t>
            </a:r>
          </a:p>
          <a:p>
            <a:r>
              <a:rPr lang="en-US" b="1" dirty="0" smtClean="0"/>
              <a:t>Possible references of Followers’ belief in Jesus’ resurrection (Tacitus, Josephus)</a:t>
            </a:r>
          </a:p>
          <a:p>
            <a:r>
              <a:rPr lang="en-US" b="1" dirty="0" smtClean="0"/>
              <a:t>Followers believe Jesus is Christ – Messiah </a:t>
            </a:r>
            <a:r>
              <a:rPr lang="en-US" b="1" dirty="0" smtClean="0">
                <a:solidFill>
                  <a:srgbClr val="002060"/>
                </a:solidFill>
              </a:rPr>
              <a:t>(Josephus)</a:t>
            </a:r>
          </a:p>
          <a:p>
            <a:r>
              <a:rPr lang="en-US" b="1" dirty="0" smtClean="0"/>
              <a:t>Christians worshiped Jesus as God </a:t>
            </a:r>
            <a:r>
              <a:rPr lang="en-US" b="1" dirty="0" smtClean="0">
                <a:solidFill>
                  <a:srgbClr val="002060"/>
                </a:solidFill>
              </a:rPr>
              <a:t>(Pliny, Lucian)</a:t>
            </a:r>
          </a:p>
          <a:p>
            <a:endParaRPr lang="en-US" dirty="0" smtClean="0"/>
          </a:p>
          <a:p>
            <a:endParaRPr lang="en-US" dirty="0" smtClean="0"/>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728</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Non-Christian Sources For Jesus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Jerry</dc:creator>
  <cp:lastModifiedBy>Norris</cp:lastModifiedBy>
  <cp:revision>16</cp:revision>
  <dcterms:created xsi:type="dcterms:W3CDTF">2014-03-09T19:02:49Z</dcterms:created>
  <dcterms:modified xsi:type="dcterms:W3CDTF">2014-08-24T20:53:46Z</dcterms:modified>
</cp:coreProperties>
</file>